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7" r:id="rId6"/>
  </p:sldMasterIdLst>
  <p:notesMasterIdLst>
    <p:notesMasterId r:id="rId45"/>
  </p:notesMasterIdLst>
  <p:handoutMasterIdLst>
    <p:handoutMasterId r:id="rId46"/>
  </p:handoutMasterIdLst>
  <p:sldIdLst>
    <p:sldId id="256" r:id="rId7"/>
    <p:sldId id="269" r:id="rId8"/>
    <p:sldId id="259" r:id="rId9"/>
    <p:sldId id="260" r:id="rId10"/>
    <p:sldId id="261" r:id="rId11"/>
    <p:sldId id="275" r:id="rId12"/>
    <p:sldId id="276" r:id="rId13"/>
    <p:sldId id="277" r:id="rId14"/>
    <p:sldId id="278" r:id="rId15"/>
    <p:sldId id="281" r:id="rId16"/>
    <p:sldId id="272" r:id="rId17"/>
    <p:sldId id="273" r:id="rId18"/>
    <p:sldId id="262" r:id="rId19"/>
    <p:sldId id="279" r:id="rId20"/>
    <p:sldId id="280" r:id="rId21"/>
    <p:sldId id="274" r:id="rId22"/>
    <p:sldId id="306" r:id="rId23"/>
    <p:sldId id="297" r:id="rId24"/>
    <p:sldId id="266" r:id="rId25"/>
    <p:sldId id="282" r:id="rId26"/>
    <p:sldId id="305" r:id="rId27"/>
    <p:sldId id="300" r:id="rId28"/>
    <p:sldId id="283" r:id="rId29"/>
    <p:sldId id="284" r:id="rId30"/>
    <p:sldId id="285" r:id="rId31"/>
    <p:sldId id="286" r:id="rId32"/>
    <p:sldId id="299" r:id="rId33"/>
    <p:sldId id="296" r:id="rId34"/>
    <p:sldId id="289" r:id="rId35"/>
    <p:sldId id="287" r:id="rId36"/>
    <p:sldId id="290" r:id="rId37"/>
    <p:sldId id="303" r:id="rId38"/>
    <p:sldId id="304" r:id="rId39"/>
    <p:sldId id="302" r:id="rId40"/>
    <p:sldId id="307" r:id="rId41"/>
    <p:sldId id="267" r:id="rId42"/>
    <p:sldId id="270" r:id="rId43"/>
    <p:sldId id="268"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91845" autoAdjust="0"/>
  </p:normalViewPr>
  <p:slideViewPr>
    <p:cSldViewPr>
      <p:cViewPr varScale="1">
        <p:scale>
          <a:sx n="82" d="100"/>
          <a:sy n="82" d="100"/>
        </p:scale>
        <p:origin x="60" y="84"/>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colorful2" csCatId="colorful"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105" y="164604"/>
          <a:ext cx="3027711" cy="432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105" y="164604"/>
        <a:ext cx="3027711" cy="432000"/>
      </dsp:txXfrm>
    </dsp:sp>
    <dsp:sp modelId="{16C0A052-62DA-4A3B-BA0C-E09755F8AABD}">
      <dsp:nvSpPr>
        <dsp:cNvPr id="0" name=""/>
        <dsp:cNvSpPr/>
      </dsp:nvSpPr>
      <dsp:spPr>
        <a:xfrm>
          <a:off x="0" y="609722"/>
          <a:ext cx="3027711" cy="2864235"/>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609722"/>
        <a:ext cx="3027711" cy="2864235"/>
      </dsp:txXfrm>
    </dsp:sp>
    <dsp:sp modelId="{A30E9832-11BE-427E-AA20-FB19A460AFB8}">
      <dsp:nvSpPr>
        <dsp:cNvPr id="0" name=""/>
        <dsp:cNvSpPr/>
      </dsp:nvSpPr>
      <dsp:spPr>
        <a:xfrm>
          <a:off x="3454696" y="164604"/>
          <a:ext cx="3027711" cy="432000"/>
        </a:xfrm>
        <a:prstGeom prst="rect">
          <a:avLst/>
        </a:prstGeom>
        <a:solidFill>
          <a:schemeClr val="accent2">
            <a:hueOff val="1174022"/>
            <a:satOff val="23684"/>
            <a:lumOff val="-981"/>
            <a:alphaOff val="0"/>
          </a:schemeClr>
        </a:solidFill>
        <a:ln w="10795" cap="flat" cmpd="sng" algn="ctr">
          <a:solidFill>
            <a:schemeClr val="accent2">
              <a:hueOff val="1174022"/>
              <a:satOff val="23684"/>
              <a:lumOff val="-981"/>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454696" y="164604"/>
        <a:ext cx="3027711" cy="432000"/>
      </dsp:txXfrm>
    </dsp:sp>
    <dsp:sp modelId="{C0FABB9A-5F48-479E-9874-1253769D5136}">
      <dsp:nvSpPr>
        <dsp:cNvPr id="0" name=""/>
        <dsp:cNvSpPr/>
      </dsp:nvSpPr>
      <dsp:spPr>
        <a:xfrm>
          <a:off x="3454696" y="596604"/>
          <a:ext cx="3027711" cy="2864235"/>
        </a:xfrm>
        <a:prstGeom prst="rect">
          <a:avLst/>
        </a:prstGeom>
        <a:solidFill>
          <a:schemeClr val="accent2">
            <a:tint val="40000"/>
            <a:alpha val="90000"/>
            <a:hueOff val="1642483"/>
            <a:satOff val="7782"/>
            <a:lumOff val="748"/>
            <a:alphaOff val="0"/>
          </a:schemeClr>
        </a:solidFill>
        <a:ln w="10795" cap="flat" cmpd="sng" algn="ctr">
          <a:solidFill>
            <a:schemeClr val="accent2">
              <a:tint val="40000"/>
              <a:alpha val="90000"/>
              <a:hueOff val="1642483"/>
              <a:satOff val="7782"/>
              <a:lumOff val="7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App dimension with provider hosted apps to provide new capabilities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454696" y="596604"/>
        <a:ext cx="3027711" cy="2864235"/>
      </dsp:txXfrm>
    </dsp:sp>
    <dsp:sp modelId="{30BD99D3-91C9-47CE-8CDD-B244DF80A3D1}">
      <dsp:nvSpPr>
        <dsp:cNvPr id="0" name=""/>
        <dsp:cNvSpPr/>
      </dsp:nvSpPr>
      <dsp:spPr>
        <a:xfrm>
          <a:off x="6906287" y="164604"/>
          <a:ext cx="3027711" cy="432000"/>
        </a:xfrm>
        <a:prstGeom prst="rect">
          <a:avLst/>
        </a:prstGeom>
        <a:solidFill>
          <a:schemeClr val="accent2">
            <a:hueOff val="2348044"/>
            <a:satOff val="47367"/>
            <a:lumOff val="-1961"/>
            <a:alphaOff val="0"/>
          </a:schemeClr>
        </a:solidFill>
        <a:ln w="10795" cap="flat" cmpd="sng" algn="ctr">
          <a:solidFill>
            <a:schemeClr val="accent2">
              <a:hueOff val="2348044"/>
              <a:satOff val="47367"/>
              <a:lumOff val="-1961"/>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apps</a:t>
          </a:r>
          <a:endParaRPr lang="en-US" sz="1500" kern="1200" dirty="0">
            <a:latin typeface="Segoe UI" pitchFamily="34" charset="0"/>
            <a:ea typeface="Segoe UI" pitchFamily="34" charset="0"/>
            <a:cs typeface="Segoe UI" pitchFamily="34" charset="0"/>
          </a:endParaRPr>
        </a:p>
      </dsp:txBody>
      <dsp:txXfrm>
        <a:off x="6906287" y="164604"/>
        <a:ext cx="3027711" cy="432000"/>
      </dsp:txXfrm>
    </dsp:sp>
    <dsp:sp modelId="{8BE1DD3E-3025-49F8-B195-40AD3402D91D}">
      <dsp:nvSpPr>
        <dsp:cNvPr id="0" name=""/>
        <dsp:cNvSpPr/>
      </dsp:nvSpPr>
      <dsp:spPr>
        <a:xfrm>
          <a:off x="6906287" y="596604"/>
          <a:ext cx="3027711" cy="2864235"/>
        </a:xfrm>
        <a:prstGeom prst="rect">
          <a:avLst/>
        </a:prstGeom>
        <a:solidFill>
          <a:schemeClr val="accent2">
            <a:tint val="40000"/>
            <a:alpha val="90000"/>
            <a:hueOff val="3284965"/>
            <a:satOff val="15564"/>
            <a:lumOff val="1496"/>
            <a:alphaOff val="0"/>
          </a:schemeClr>
        </a:solidFill>
        <a:ln w="10795" cap="flat" cmpd="sng" algn="ctr">
          <a:solidFill>
            <a:schemeClr val="accent2">
              <a:tint val="40000"/>
              <a:alpha val="90000"/>
              <a:hueOff val="3284965"/>
              <a:satOff val="15564"/>
              <a:lumOff val="14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App catalog based solution</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906287" y="596604"/>
        <a:ext cx="3027711"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5/5/2015 7:42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5/5/2015 7:42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5/5/2015 7:42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54534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Provision site columns and content types</a:t>
            </a:r>
            <a:r>
              <a:rPr lang="fi-FI" baseline="0" dirty="0" smtClean="0"/>
              <a:t> using feature receiver</a:t>
            </a:r>
            <a:endParaRPr lang="en-GB"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5/5/2015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786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32304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a:t>
            </a:r>
            <a:r>
              <a:rPr lang="en-US" baseline="0" dirty="0" smtClean="0"/>
              <a:t> </a:t>
            </a:r>
            <a:r>
              <a:rPr lang="en-US" dirty="0" smtClean="0"/>
              <a:t>Extending </a:t>
            </a:r>
            <a:r>
              <a:rPr lang="en-US" dirty="0" err="1" smtClean="0"/>
              <a:t>oob</a:t>
            </a:r>
            <a:r>
              <a:rPr lang="en-US" dirty="0" smtClean="0"/>
              <a:t> web parts</a:t>
            </a:r>
          </a:p>
          <a:p>
            <a:r>
              <a:rPr lang="en-US" b="1" dirty="0" smtClean="0"/>
              <a:t>Time: </a:t>
            </a:r>
            <a:r>
              <a:rPr lang="en-US" b="0" dirty="0" smtClean="0"/>
              <a:t>1</a:t>
            </a:r>
            <a:r>
              <a:rPr lang="en-US" b="0" baseline="0" dirty="0" smtClean="0"/>
              <a:t> minute</a:t>
            </a:r>
          </a:p>
          <a:p>
            <a:endParaRPr lang="en-US" b="0" baseline="0" dirty="0" smtClean="0"/>
          </a:p>
          <a:p>
            <a:r>
              <a:rPr lang="en-US" b="0" baseline="0" dirty="0" smtClean="0"/>
              <a:t>You have to end up writing code </a:t>
            </a:r>
            <a:r>
              <a:rPr lang="en-US" b="0" baseline="0" dirty="0" err="1" smtClean="0"/>
              <a:t>nayways</a:t>
            </a:r>
            <a:r>
              <a:rPr lang="en-US" b="0" baseline="0" dirty="0" smtClean="0"/>
              <a:t> when you want to upgrade from V1 to V2 of your solution. Why not just write the code.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8991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5/5/2015 7:42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62982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80719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smtClean="0"/>
              <a:t>2</a:t>
            </a:r>
            <a:endParaRPr lang="en-US" b="0" baseline="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73908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smtClean="0"/>
              <a:t>2</a:t>
            </a:r>
            <a:endParaRPr lang="en-US" b="0" baseline="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4521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smtClean="0"/>
              <a:t>2</a:t>
            </a:r>
            <a:endParaRPr lang="en-US" b="0" baseline="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1943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481100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5/5/2015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7789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077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96391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5/5/2015 7:42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203312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5/5/2015 7:42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6564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dirty="0"/>
          </a:p>
        </p:txBody>
      </p:sp>
    </p:spTree>
    <p:extLst>
      <p:ext uri="{BB962C8B-B14F-4D97-AF65-F5344CB8AC3E}">
        <p14:creationId xmlns:p14="http://schemas.microsoft.com/office/powerpoint/2010/main" val="137828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18403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353621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11</a:t>
            </a:fld>
            <a:endParaRPr lang="en-US"/>
          </a:p>
        </p:txBody>
      </p:sp>
    </p:spTree>
    <p:extLst>
      <p:ext uri="{BB962C8B-B14F-4D97-AF65-F5344CB8AC3E}">
        <p14:creationId xmlns:p14="http://schemas.microsoft.com/office/powerpoint/2010/main" val="88879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316508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2891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35602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197590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436414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49143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02315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5939470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67387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95939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714731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44472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330379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3604081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63000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985550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80709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8789030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1541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11547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35984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419482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5153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942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4861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96548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00196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2185435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337087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815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59" y="6221788"/>
            <a:ext cx="2231674" cy="772737"/>
          </a:xfrm>
          <a:prstGeom prst="rect">
            <a:avLst/>
          </a:prstGeom>
        </p:spPr>
      </p:pic>
    </p:spTree>
    <p:extLst>
      <p:ext uri="{BB962C8B-B14F-4D97-AF65-F5344CB8AC3E}">
        <p14:creationId xmlns:p14="http://schemas.microsoft.com/office/powerpoint/2010/main" val="1355693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Generic Use Whit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803996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7" cy="1243058"/>
          </a:xfrm>
          <a:prstGeom prst="rect">
            <a:avLst/>
          </a:prstGeom>
        </p:spPr>
        <p:txBody>
          <a:bodyPr lIns="91419" tIns="45710" rIns="91419" bIns="45710" anchor="b" anchorCtr="0"/>
          <a:lstStyle>
            <a:lvl1pPr>
              <a:defRPr sz="6733" spc="-229"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25161650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7" cy="1243058"/>
          </a:xfrm>
          <a:prstGeom prst="rect">
            <a:avLst/>
          </a:prstGeom>
        </p:spPr>
        <p:txBody>
          <a:bodyPr lIns="91419" tIns="45710" rIns="91419" bIns="45710" anchor="b" anchorCtr="0"/>
          <a:lstStyle>
            <a:lvl1pPr>
              <a:defRPr sz="6733" spc="-229"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977962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7" cy="1243058"/>
          </a:xfrm>
          <a:prstGeom prst="rect">
            <a:avLst/>
          </a:prstGeom>
        </p:spPr>
        <p:txBody>
          <a:bodyPr lIns="91419" tIns="45710" rIns="91419" bIns="45710" anchor="b" anchorCtr="0"/>
          <a:lstStyle>
            <a:lvl1pPr>
              <a:defRPr sz="6733" spc="-229"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6242172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9035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59" y="6221788"/>
            <a:ext cx="2231674" cy="772737"/>
          </a:xfrm>
          <a:prstGeom prst="rect">
            <a:avLst/>
          </a:prstGeom>
        </p:spPr>
      </p:pic>
    </p:spTree>
    <p:extLst>
      <p:ext uri="{BB962C8B-B14F-4D97-AF65-F5344CB8AC3E}">
        <p14:creationId xmlns:p14="http://schemas.microsoft.com/office/powerpoint/2010/main" val="169837213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4099136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370120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700215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6378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13537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143321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8490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519978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33157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549348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2941224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786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977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15910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45607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0576547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802937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455222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49374591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172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3009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76200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6695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816258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782470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0226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809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8892959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6" r:id="rId28"/>
    <p:sldLayoutId id="2147484335" r:id="rId29"/>
    <p:sldLayoutId id="2147484336" r:id="rId30"/>
    <p:sldLayoutId id="2147484337" r:id="rId31"/>
    <p:sldLayoutId id="2147484338" r:id="rId32"/>
    <p:sldLayoutId id="2147484339" r:id="rId33"/>
    <p:sldLayoutId id="2147484340" r:id="rId34"/>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6364533"/>
      </p:ext>
    </p:extLst>
  </p:cSld>
  <p:clrMap bg1="dk1" tx1="lt1" bg2="dk2" tx2="lt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 id="2147484319" r:id="rId12"/>
    <p:sldLayoutId id="2147484320" r:id="rId13"/>
    <p:sldLayoutId id="2147484321" r:id="rId14"/>
    <p:sldLayoutId id="2147484322" r:id="rId15"/>
    <p:sldLayoutId id="2147484323" r:id="rId16"/>
    <p:sldLayoutId id="2147484324" r:id="rId17"/>
    <p:sldLayoutId id="2147484325" r:id="rId18"/>
    <p:sldLayoutId id="2147484326" r:id="rId19"/>
    <p:sldLayoutId id="2147484327" r:id="rId20"/>
    <p:sldLayoutId id="2147484328" r:id="rId21"/>
    <p:sldLayoutId id="2147484329" r:id="rId22"/>
    <p:sldLayoutId id="2147484330" r:id="rId23"/>
    <p:sldLayoutId id="2147484331" r:id="rId24"/>
    <p:sldLayoutId id="2147484332" r:id="rId25"/>
    <p:sldLayoutId id="2147484333" r:id="rId26"/>
    <p:sldLayoutId id="2147484334"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4.emf"/><Relationship Id="rId2" Type="http://schemas.openxmlformats.org/officeDocument/2006/relationships/image" Target="../media/image27.emf"/><Relationship Id="rId1" Type="http://schemas.openxmlformats.org/officeDocument/2006/relationships/slideLayout" Target="../slideLayouts/slideLayout38.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8.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image" Target="../media/image36.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8.emf"/><Relationship Id="rId17" Type="http://schemas.openxmlformats.org/officeDocument/2006/relationships/image" Target="../media/image53.emf"/><Relationship Id="rId2" Type="http://schemas.openxmlformats.org/officeDocument/2006/relationships/notesSlide" Target="../notesSlides/notesSlide19.xml"/><Relationship Id="rId16" Type="http://schemas.openxmlformats.org/officeDocument/2006/relationships/image" Target="../media/image52.png"/><Relationship Id="rId1" Type="http://schemas.openxmlformats.org/officeDocument/2006/relationships/slideLayout" Target="../slideLayouts/slideLayout38.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emf"/><Relationship Id="rId15" Type="http://schemas.openxmlformats.org/officeDocument/2006/relationships/image" Target="../media/image5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1.xml"/><Relationship Id="rId5" Type="http://schemas.openxmlformats.org/officeDocument/2006/relationships/image" Target="../media/image55.png"/><Relationship Id="rId4" Type="http://schemas.openxmlformats.org/officeDocument/2006/relationships/hyperlink" Target="http://myignite.microsoft.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8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49" y="220662"/>
            <a:ext cx="12372131" cy="6514699"/>
          </a:xfrm>
          <a:prstGeom prst="rect">
            <a:avLst/>
          </a:prstGeom>
        </p:spPr>
      </p:pic>
      <p:sp>
        <p:nvSpPr>
          <p:cNvPr id="3" name="Rectangle 2"/>
          <p:cNvSpPr/>
          <p:nvPr/>
        </p:nvSpPr>
        <p:spPr>
          <a:xfrm>
            <a:off x="7609327" y="3319268"/>
            <a:ext cx="3960440" cy="2616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Coming soon: “Register with Active Directory”</a:t>
            </a:r>
            <a:endParaRPr lang="en-US" sz="1836" dirty="0" smtClean="0"/>
          </a:p>
          <a:p>
            <a:pPr marL="342900" indent="-342900">
              <a:buFont typeface="Arial" panose="020B0604020202020204" pitchFamily="34" charset="0"/>
              <a:buChar char="•"/>
            </a:pPr>
            <a:r>
              <a:rPr lang="en-US" sz="1836" dirty="0" smtClean="0"/>
              <a:t>SP Add-In registered also to Azure AD</a:t>
            </a:r>
          </a:p>
          <a:p>
            <a:pPr marL="342900" indent="-342900">
              <a:buFont typeface="Arial" panose="020B0604020202020204" pitchFamily="34" charset="0"/>
              <a:buChar char="•"/>
            </a:pPr>
            <a:r>
              <a:rPr lang="en-US" sz="1836" dirty="0" smtClean="0"/>
              <a:t>Get Access to cross Office 365 services for your SP add-ins</a:t>
            </a:r>
          </a:p>
          <a:p>
            <a:pPr marL="342900" indent="-342900">
              <a:buFont typeface="Arial" panose="020B0604020202020204" pitchFamily="34" charset="0"/>
              <a:buChar char="•"/>
            </a:pPr>
            <a:r>
              <a:rPr lang="en-US" sz="1836" dirty="0" smtClean="0"/>
              <a:t>Office 365 and on-premises with SharePoint 2016</a:t>
            </a:r>
            <a:endParaRPr lang="en-US" sz="1836" dirty="0"/>
          </a:p>
        </p:txBody>
      </p:sp>
      <p:cxnSp>
        <p:nvCxnSpPr>
          <p:cNvPr id="4" name="Straight Arrow Connector 3"/>
          <p:cNvCxnSpPr/>
          <p:nvPr/>
        </p:nvCxnSpPr>
        <p:spPr>
          <a:xfrm flipH="1" flipV="1">
            <a:off x="7609328" y="2743204"/>
            <a:ext cx="792087" cy="576064"/>
          </a:xfrm>
          <a:prstGeom prst="straightConnector1">
            <a:avLst/>
          </a:prstGeom>
          <a:ln w="34925">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9037" y="354364"/>
            <a:ext cx="7230706"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//…/layouts/15/appinv.aspx</a:t>
            </a:r>
            <a:endParaRPr lang="en-US" sz="1836" dirty="0"/>
          </a:p>
        </p:txBody>
      </p:sp>
    </p:spTree>
    <p:extLst>
      <p:ext uri="{BB962C8B-B14F-4D97-AF65-F5344CB8AC3E}">
        <p14:creationId xmlns:p14="http://schemas.microsoft.com/office/powerpoint/2010/main" val="2634733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130201" y="1942923"/>
            <a:ext cx="4809992" cy="1243471"/>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8975" kern="0" dirty="0"/>
              <a:t>What if… </a:t>
            </a:r>
          </a:p>
        </p:txBody>
      </p:sp>
      <p:sp>
        <p:nvSpPr>
          <p:cNvPr id="6" name="Title 3"/>
          <p:cNvSpPr txBox="1">
            <a:spLocks/>
          </p:cNvSpPr>
          <p:nvPr/>
        </p:nvSpPr>
        <p:spPr>
          <a:xfrm>
            <a:off x="5427682" y="2947724"/>
            <a:ext cx="4530955" cy="47734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2754" kern="0" dirty="0"/>
              <a:t>We would use same development model in cloud and in on-premises?</a:t>
            </a:r>
          </a:p>
        </p:txBody>
      </p:sp>
      <p:sp>
        <p:nvSpPr>
          <p:cNvPr id="3" name="AutoShape 3"/>
          <p:cNvSpPr>
            <a:spLocks noChangeAspect="1" noChangeArrowheads="1" noTextEdit="1"/>
          </p:cNvSpPr>
          <p:nvPr/>
        </p:nvSpPr>
        <p:spPr bwMode="auto">
          <a:xfrm>
            <a:off x="3731295" y="233151"/>
            <a:ext cx="1714631" cy="642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8" name="Freeform 5"/>
          <p:cNvSpPr>
            <a:spLocks/>
          </p:cNvSpPr>
          <p:nvPr/>
        </p:nvSpPr>
        <p:spPr bwMode="auto">
          <a:xfrm>
            <a:off x="3923969" y="4052615"/>
            <a:ext cx="482493" cy="98766"/>
          </a:xfrm>
          <a:custGeom>
            <a:avLst/>
            <a:gdLst>
              <a:gd name="T0" fmla="*/ 0 w 140"/>
              <a:gd name="T1" fmla="*/ 22 h 29"/>
              <a:gd name="T2" fmla="*/ 7 w 140"/>
              <a:gd name="T3" fmla="*/ 29 h 29"/>
              <a:gd name="T4" fmla="*/ 133 w 140"/>
              <a:gd name="T5" fmla="*/ 29 h 29"/>
              <a:gd name="T6" fmla="*/ 140 w 140"/>
              <a:gd name="T7" fmla="*/ 22 h 29"/>
              <a:gd name="T8" fmla="*/ 140 w 140"/>
              <a:gd name="T9" fmla="*/ 7 h 29"/>
              <a:gd name="T10" fmla="*/ 133 w 140"/>
              <a:gd name="T11" fmla="*/ 0 h 29"/>
              <a:gd name="T12" fmla="*/ 7 w 140"/>
              <a:gd name="T13" fmla="*/ 0 h 29"/>
              <a:gd name="T14" fmla="*/ 0 w 140"/>
              <a:gd name="T15" fmla="*/ 7 h 29"/>
              <a:gd name="T16" fmla="*/ 0 w 140"/>
              <a:gd name="T17"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9">
                <a:moveTo>
                  <a:pt x="0" y="22"/>
                </a:moveTo>
                <a:cubicBezTo>
                  <a:pt x="0" y="26"/>
                  <a:pt x="3" y="29"/>
                  <a:pt x="7" y="29"/>
                </a:cubicBezTo>
                <a:cubicBezTo>
                  <a:pt x="133" y="29"/>
                  <a:pt x="133" y="29"/>
                  <a:pt x="133" y="29"/>
                </a:cubicBezTo>
                <a:cubicBezTo>
                  <a:pt x="137" y="29"/>
                  <a:pt x="140" y="26"/>
                  <a:pt x="140" y="22"/>
                </a:cubicBezTo>
                <a:cubicBezTo>
                  <a:pt x="140" y="7"/>
                  <a:pt x="140" y="7"/>
                  <a:pt x="140" y="7"/>
                </a:cubicBezTo>
                <a:cubicBezTo>
                  <a:pt x="140" y="3"/>
                  <a:pt x="137" y="0"/>
                  <a:pt x="133" y="0"/>
                </a:cubicBezTo>
                <a:cubicBezTo>
                  <a:pt x="7" y="0"/>
                  <a:pt x="7" y="0"/>
                  <a:pt x="7" y="0"/>
                </a:cubicBezTo>
                <a:cubicBezTo>
                  <a:pt x="3" y="0"/>
                  <a:pt x="0" y="3"/>
                  <a:pt x="0" y="7"/>
                </a:cubicBezTo>
                <a:lnTo>
                  <a:pt x="0" y="22"/>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9" name="Rectangle 6"/>
          <p:cNvSpPr>
            <a:spLocks noChangeArrowheads="1"/>
          </p:cNvSpPr>
          <p:nvPr/>
        </p:nvSpPr>
        <p:spPr bwMode="auto">
          <a:xfrm>
            <a:off x="3731296" y="4604728"/>
            <a:ext cx="140862" cy="927747"/>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0" name="Freeform 7"/>
          <p:cNvSpPr>
            <a:spLocks/>
          </p:cNvSpPr>
          <p:nvPr/>
        </p:nvSpPr>
        <p:spPr bwMode="auto">
          <a:xfrm>
            <a:off x="3731296" y="5388375"/>
            <a:ext cx="140862" cy="281724"/>
          </a:xfrm>
          <a:custGeom>
            <a:avLst/>
            <a:gdLst>
              <a:gd name="T0" fmla="*/ 41 w 41"/>
              <a:gd name="T1" fmla="*/ 0 h 82"/>
              <a:gd name="T2" fmla="*/ 41 w 41"/>
              <a:gd name="T3" fmla="*/ 82 h 82"/>
              <a:gd name="T4" fmla="*/ 0 w 41"/>
              <a:gd name="T5" fmla="*/ 41 h 82"/>
              <a:gd name="T6" fmla="*/ 41 w 41"/>
              <a:gd name="T7" fmla="*/ 0 h 82"/>
            </a:gdLst>
            <a:ahLst/>
            <a:cxnLst>
              <a:cxn ang="0">
                <a:pos x="T0" y="T1"/>
              </a:cxn>
              <a:cxn ang="0">
                <a:pos x="T2" y="T3"/>
              </a:cxn>
              <a:cxn ang="0">
                <a:pos x="T4" y="T5"/>
              </a:cxn>
              <a:cxn ang="0">
                <a:pos x="T6" y="T7"/>
              </a:cxn>
            </a:cxnLst>
            <a:rect l="0" t="0" r="r" b="b"/>
            <a:pathLst>
              <a:path w="41" h="82">
                <a:moveTo>
                  <a:pt x="41" y="0"/>
                </a:moveTo>
                <a:cubicBezTo>
                  <a:pt x="41" y="82"/>
                  <a:pt x="41" y="82"/>
                  <a:pt x="41" y="82"/>
                </a:cubicBezTo>
                <a:cubicBezTo>
                  <a:pt x="19" y="82"/>
                  <a:pt x="0" y="64"/>
                  <a:pt x="0" y="41"/>
                </a:cubicBezTo>
                <a:cubicBezTo>
                  <a:pt x="0" y="19"/>
                  <a:pt x="19" y="0"/>
                  <a:pt x="41" y="0"/>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1" name="Freeform 8"/>
          <p:cNvSpPr>
            <a:spLocks/>
          </p:cNvSpPr>
          <p:nvPr/>
        </p:nvSpPr>
        <p:spPr bwMode="auto">
          <a:xfrm>
            <a:off x="4079402" y="4230717"/>
            <a:ext cx="168387" cy="335155"/>
          </a:xfrm>
          <a:custGeom>
            <a:avLst/>
            <a:gdLst>
              <a:gd name="T0" fmla="*/ 53 w 104"/>
              <a:gd name="T1" fmla="*/ 207 h 207"/>
              <a:gd name="T2" fmla="*/ 104 w 104"/>
              <a:gd name="T3" fmla="*/ 197 h 207"/>
              <a:gd name="T4" fmla="*/ 104 w 104"/>
              <a:gd name="T5" fmla="*/ 0 h 207"/>
              <a:gd name="T6" fmla="*/ 0 w 104"/>
              <a:gd name="T7" fmla="*/ 0 h 207"/>
              <a:gd name="T8" fmla="*/ 0 w 104"/>
              <a:gd name="T9" fmla="*/ 207 h 207"/>
              <a:gd name="T10" fmla="*/ 53 w 104"/>
              <a:gd name="T11" fmla="*/ 207 h 207"/>
            </a:gdLst>
            <a:ahLst/>
            <a:cxnLst>
              <a:cxn ang="0">
                <a:pos x="T0" y="T1"/>
              </a:cxn>
              <a:cxn ang="0">
                <a:pos x="T2" y="T3"/>
              </a:cxn>
              <a:cxn ang="0">
                <a:pos x="T4" y="T5"/>
              </a:cxn>
              <a:cxn ang="0">
                <a:pos x="T6" y="T7"/>
              </a:cxn>
              <a:cxn ang="0">
                <a:pos x="T8" y="T9"/>
              </a:cxn>
              <a:cxn ang="0">
                <a:pos x="T10" y="T11"/>
              </a:cxn>
            </a:cxnLst>
            <a:rect l="0" t="0" r="r" b="b"/>
            <a:pathLst>
              <a:path w="104" h="207">
                <a:moveTo>
                  <a:pt x="53" y="207"/>
                </a:moveTo>
                <a:lnTo>
                  <a:pt x="104" y="197"/>
                </a:lnTo>
                <a:lnTo>
                  <a:pt x="104" y="0"/>
                </a:lnTo>
                <a:lnTo>
                  <a:pt x="0" y="0"/>
                </a:lnTo>
                <a:lnTo>
                  <a:pt x="0" y="207"/>
                </a:lnTo>
                <a:lnTo>
                  <a:pt x="53" y="207"/>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2" name="Freeform 9"/>
          <p:cNvSpPr>
            <a:spLocks/>
          </p:cNvSpPr>
          <p:nvPr/>
        </p:nvSpPr>
        <p:spPr bwMode="auto">
          <a:xfrm>
            <a:off x="4079402" y="4230717"/>
            <a:ext cx="168387" cy="147339"/>
          </a:xfrm>
          <a:custGeom>
            <a:avLst/>
            <a:gdLst>
              <a:gd name="T0" fmla="*/ 49 w 49"/>
              <a:gd name="T1" fmla="*/ 40 h 43"/>
              <a:gd name="T2" fmla="*/ 25 w 49"/>
              <a:gd name="T3" fmla="*/ 43 h 43"/>
              <a:gd name="T4" fmla="*/ 0 w 49"/>
              <a:gd name="T5" fmla="*/ 40 h 43"/>
              <a:gd name="T6" fmla="*/ 0 w 49"/>
              <a:gd name="T7" fmla="*/ 0 h 43"/>
              <a:gd name="T8" fmla="*/ 49 w 49"/>
              <a:gd name="T9" fmla="*/ 0 h 43"/>
              <a:gd name="T10" fmla="*/ 49 w 49"/>
              <a:gd name="T11" fmla="*/ 40 h 43"/>
            </a:gdLst>
            <a:ahLst/>
            <a:cxnLst>
              <a:cxn ang="0">
                <a:pos x="T0" y="T1"/>
              </a:cxn>
              <a:cxn ang="0">
                <a:pos x="T2" y="T3"/>
              </a:cxn>
              <a:cxn ang="0">
                <a:pos x="T4" y="T5"/>
              </a:cxn>
              <a:cxn ang="0">
                <a:pos x="T6" y="T7"/>
              </a:cxn>
              <a:cxn ang="0">
                <a:pos x="T8" y="T9"/>
              </a:cxn>
              <a:cxn ang="0">
                <a:pos x="T10" y="T11"/>
              </a:cxn>
            </a:cxnLst>
            <a:rect l="0" t="0" r="r" b="b"/>
            <a:pathLst>
              <a:path w="49" h="43">
                <a:moveTo>
                  <a:pt x="49" y="40"/>
                </a:moveTo>
                <a:cubicBezTo>
                  <a:pt x="42" y="42"/>
                  <a:pt x="33" y="43"/>
                  <a:pt x="25" y="43"/>
                </a:cubicBezTo>
                <a:cubicBezTo>
                  <a:pt x="17" y="43"/>
                  <a:pt x="8" y="42"/>
                  <a:pt x="0" y="40"/>
                </a:cubicBezTo>
                <a:cubicBezTo>
                  <a:pt x="0" y="0"/>
                  <a:pt x="0" y="0"/>
                  <a:pt x="0" y="0"/>
                </a:cubicBezTo>
                <a:cubicBezTo>
                  <a:pt x="49" y="0"/>
                  <a:pt x="49" y="0"/>
                  <a:pt x="49" y="0"/>
                </a:cubicBezTo>
                <a:lnTo>
                  <a:pt x="49" y="40"/>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3" name="Freeform 10"/>
          <p:cNvSpPr>
            <a:spLocks/>
          </p:cNvSpPr>
          <p:nvPr/>
        </p:nvSpPr>
        <p:spPr bwMode="auto">
          <a:xfrm>
            <a:off x="3966065" y="3767653"/>
            <a:ext cx="395061" cy="270391"/>
          </a:xfrm>
          <a:custGeom>
            <a:avLst/>
            <a:gdLst>
              <a:gd name="T0" fmla="*/ 58 w 115"/>
              <a:gd name="T1" fmla="*/ 0 h 79"/>
              <a:gd name="T2" fmla="*/ 115 w 115"/>
              <a:gd name="T3" fmla="*/ 58 h 79"/>
              <a:gd name="T4" fmla="*/ 115 w 115"/>
              <a:gd name="T5" fmla="*/ 79 h 79"/>
              <a:gd name="T6" fmla="*/ 0 w 115"/>
              <a:gd name="T7" fmla="*/ 79 h 79"/>
              <a:gd name="T8" fmla="*/ 0 w 115"/>
              <a:gd name="T9" fmla="*/ 58 h 79"/>
              <a:gd name="T10" fmla="*/ 58 w 115"/>
              <a:gd name="T11" fmla="*/ 0 h 79"/>
            </a:gdLst>
            <a:ahLst/>
            <a:cxnLst>
              <a:cxn ang="0">
                <a:pos x="T0" y="T1"/>
              </a:cxn>
              <a:cxn ang="0">
                <a:pos x="T2" y="T3"/>
              </a:cxn>
              <a:cxn ang="0">
                <a:pos x="T4" y="T5"/>
              </a:cxn>
              <a:cxn ang="0">
                <a:pos x="T6" y="T7"/>
              </a:cxn>
              <a:cxn ang="0">
                <a:pos x="T8" y="T9"/>
              </a:cxn>
              <a:cxn ang="0">
                <a:pos x="T10" y="T11"/>
              </a:cxn>
            </a:cxnLst>
            <a:rect l="0" t="0" r="r" b="b"/>
            <a:pathLst>
              <a:path w="115" h="79">
                <a:moveTo>
                  <a:pt x="58" y="0"/>
                </a:moveTo>
                <a:cubicBezTo>
                  <a:pt x="89" y="0"/>
                  <a:pt x="115" y="26"/>
                  <a:pt x="115" y="58"/>
                </a:cubicBezTo>
                <a:cubicBezTo>
                  <a:pt x="115" y="79"/>
                  <a:pt x="115" y="79"/>
                  <a:pt x="115" y="79"/>
                </a:cubicBezTo>
                <a:cubicBezTo>
                  <a:pt x="0" y="79"/>
                  <a:pt x="0" y="79"/>
                  <a:pt x="0" y="79"/>
                </a:cubicBezTo>
                <a:cubicBezTo>
                  <a:pt x="0" y="58"/>
                  <a:pt x="0" y="58"/>
                  <a:pt x="0" y="58"/>
                </a:cubicBezTo>
                <a:cubicBezTo>
                  <a:pt x="0" y="26"/>
                  <a:pt x="26" y="0"/>
                  <a:pt x="5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4" name="Freeform 11"/>
          <p:cNvSpPr>
            <a:spLocks/>
          </p:cNvSpPr>
          <p:nvPr/>
        </p:nvSpPr>
        <p:spPr bwMode="auto">
          <a:xfrm>
            <a:off x="3966065" y="3973278"/>
            <a:ext cx="395061" cy="370775"/>
          </a:xfrm>
          <a:custGeom>
            <a:avLst/>
            <a:gdLst>
              <a:gd name="T0" fmla="*/ 115 w 115"/>
              <a:gd name="T1" fmla="*/ 0 h 108"/>
              <a:gd name="T2" fmla="*/ 115 w 115"/>
              <a:gd name="T3" fmla="*/ 90 h 108"/>
              <a:gd name="T4" fmla="*/ 58 w 115"/>
              <a:gd name="T5" fmla="*/ 108 h 108"/>
              <a:gd name="T6" fmla="*/ 0 w 115"/>
              <a:gd name="T7" fmla="*/ 90 h 108"/>
              <a:gd name="T8" fmla="*/ 0 w 115"/>
              <a:gd name="T9" fmla="*/ 0 h 108"/>
              <a:gd name="T10" fmla="*/ 115 w 115"/>
              <a:gd name="T11" fmla="*/ 0 h 108"/>
            </a:gdLst>
            <a:ahLst/>
            <a:cxnLst>
              <a:cxn ang="0">
                <a:pos x="T0" y="T1"/>
              </a:cxn>
              <a:cxn ang="0">
                <a:pos x="T2" y="T3"/>
              </a:cxn>
              <a:cxn ang="0">
                <a:pos x="T4" y="T5"/>
              </a:cxn>
              <a:cxn ang="0">
                <a:pos x="T6" y="T7"/>
              </a:cxn>
              <a:cxn ang="0">
                <a:pos x="T8" y="T9"/>
              </a:cxn>
              <a:cxn ang="0">
                <a:pos x="T10" y="T11"/>
              </a:cxn>
            </a:cxnLst>
            <a:rect l="0" t="0" r="r" b="b"/>
            <a:pathLst>
              <a:path w="115" h="108">
                <a:moveTo>
                  <a:pt x="115" y="0"/>
                </a:moveTo>
                <a:cubicBezTo>
                  <a:pt x="115" y="90"/>
                  <a:pt x="115" y="90"/>
                  <a:pt x="115" y="90"/>
                </a:cubicBezTo>
                <a:cubicBezTo>
                  <a:pt x="99" y="101"/>
                  <a:pt x="79" y="108"/>
                  <a:pt x="58" y="108"/>
                </a:cubicBezTo>
                <a:cubicBezTo>
                  <a:pt x="27" y="108"/>
                  <a:pt x="0" y="90"/>
                  <a:pt x="0" y="90"/>
                </a:cubicBezTo>
                <a:cubicBezTo>
                  <a:pt x="0" y="0"/>
                  <a:pt x="0" y="0"/>
                  <a:pt x="0" y="0"/>
                </a:cubicBezTo>
                <a:lnTo>
                  <a:pt x="11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5" name="Freeform 12"/>
          <p:cNvSpPr>
            <a:spLocks/>
          </p:cNvSpPr>
          <p:nvPr/>
        </p:nvSpPr>
        <p:spPr bwMode="auto">
          <a:xfrm>
            <a:off x="4375698" y="4425008"/>
            <a:ext cx="385347" cy="453349"/>
          </a:xfrm>
          <a:custGeom>
            <a:avLst/>
            <a:gdLst>
              <a:gd name="T0" fmla="*/ 37 w 112"/>
              <a:gd name="T1" fmla="*/ 8 h 132"/>
              <a:gd name="T2" fmla="*/ 8 w 112"/>
              <a:gd name="T3" fmla="*/ 8 h 132"/>
              <a:gd name="T4" fmla="*/ 8 w 112"/>
              <a:gd name="T5" fmla="*/ 37 h 132"/>
              <a:gd name="T6" fmla="*/ 103 w 112"/>
              <a:gd name="T7" fmla="*/ 132 h 132"/>
              <a:gd name="T8" fmla="*/ 112 w 112"/>
              <a:gd name="T9" fmla="*/ 83 h 132"/>
              <a:gd name="T10" fmla="*/ 37 w 112"/>
              <a:gd name="T11" fmla="*/ 8 h 132"/>
            </a:gdLst>
            <a:ahLst/>
            <a:cxnLst>
              <a:cxn ang="0">
                <a:pos x="T0" y="T1"/>
              </a:cxn>
              <a:cxn ang="0">
                <a:pos x="T2" y="T3"/>
              </a:cxn>
              <a:cxn ang="0">
                <a:pos x="T4" y="T5"/>
              </a:cxn>
              <a:cxn ang="0">
                <a:pos x="T6" y="T7"/>
              </a:cxn>
              <a:cxn ang="0">
                <a:pos x="T8" y="T9"/>
              </a:cxn>
              <a:cxn ang="0">
                <a:pos x="T10" y="T11"/>
              </a:cxn>
            </a:cxnLst>
            <a:rect l="0" t="0" r="r" b="b"/>
            <a:pathLst>
              <a:path w="112" h="132">
                <a:moveTo>
                  <a:pt x="37" y="8"/>
                </a:moveTo>
                <a:cubicBezTo>
                  <a:pt x="29" y="0"/>
                  <a:pt x="16" y="0"/>
                  <a:pt x="8" y="8"/>
                </a:cubicBezTo>
                <a:cubicBezTo>
                  <a:pt x="0" y="16"/>
                  <a:pt x="0" y="29"/>
                  <a:pt x="8" y="37"/>
                </a:cubicBezTo>
                <a:cubicBezTo>
                  <a:pt x="103" y="132"/>
                  <a:pt x="103" y="132"/>
                  <a:pt x="103" y="132"/>
                </a:cubicBezTo>
                <a:cubicBezTo>
                  <a:pt x="112" y="83"/>
                  <a:pt x="112" y="83"/>
                  <a:pt x="112" y="83"/>
                </a:cubicBezTo>
                <a:lnTo>
                  <a:pt x="37" y="8"/>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6" name="Freeform 13"/>
          <p:cNvSpPr>
            <a:spLocks/>
          </p:cNvSpPr>
          <p:nvPr/>
        </p:nvSpPr>
        <p:spPr bwMode="auto">
          <a:xfrm>
            <a:off x="3899682" y="6495841"/>
            <a:ext cx="137624" cy="0"/>
          </a:xfrm>
          <a:custGeom>
            <a:avLst/>
            <a:gdLst>
              <a:gd name="T0" fmla="*/ 85 w 85"/>
              <a:gd name="T1" fmla="*/ 0 w 85"/>
              <a:gd name="T2" fmla="*/ 85 w 85"/>
            </a:gdLst>
            <a:ahLst/>
            <a:cxnLst>
              <a:cxn ang="0">
                <a:pos x="T0" y="0"/>
              </a:cxn>
              <a:cxn ang="0">
                <a:pos x="T1" y="0"/>
              </a:cxn>
              <a:cxn ang="0">
                <a:pos x="T2" y="0"/>
              </a:cxn>
            </a:cxnLst>
            <a:rect l="0" t="0" r="r" b="b"/>
            <a:pathLst>
              <a:path w="85">
                <a:moveTo>
                  <a:pt x="85" y="0"/>
                </a:moveTo>
                <a:lnTo>
                  <a:pt x="0" y="0"/>
                </a:lnTo>
                <a:lnTo>
                  <a:pt x="8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7" name="Line 14"/>
          <p:cNvSpPr>
            <a:spLocks noChangeShapeType="1"/>
          </p:cNvSpPr>
          <p:nvPr/>
        </p:nvSpPr>
        <p:spPr bwMode="auto">
          <a:xfrm flipH="1">
            <a:off x="3899682" y="6495841"/>
            <a:ext cx="13762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8" name="Freeform 15"/>
          <p:cNvSpPr>
            <a:spLocks/>
          </p:cNvSpPr>
          <p:nvPr/>
        </p:nvSpPr>
        <p:spPr bwMode="auto">
          <a:xfrm>
            <a:off x="3899682" y="6332313"/>
            <a:ext cx="317344" cy="328678"/>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19" name="Freeform 16"/>
          <p:cNvSpPr>
            <a:spLocks/>
          </p:cNvSpPr>
          <p:nvPr/>
        </p:nvSpPr>
        <p:spPr bwMode="auto">
          <a:xfrm>
            <a:off x="4293124" y="6332313"/>
            <a:ext cx="315726" cy="328678"/>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20" name="Freeform 17"/>
          <p:cNvSpPr>
            <a:spLocks/>
          </p:cNvSpPr>
          <p:nvPr/>
        </p:nvSpPr>
        <p:spPr bwMode="auto">
          <a:xfrm>
            <a:off x="3731295" y="4425008"/>
            <a:ext cx="806313" cy="947176"/>
          </a:xfrm>
          <a:custGeom>
            <a:avLst/>
            <a:gdLst>
              <a:gd name="T0" fmla="*/ 204 w 234"/>
              <a:gd name="T1" fmla="*/ 0 h 276"/>
              <a:gd name="T2" fmla="*/ 183 w 234"/>
              <a:gd name="T3" fmla="*/ 0 h 276"/>
              <a:gd name="T4" fmla="*/ 150 w 234"/>
              <a:gd name="T5" fmla="*/ 0 h 276"/>
              <a:gd name="T6" fmla="*/ 126 w 234"/>
              <a:gd name="T7" fmla="*/ 32 h 276"/>
              <a:gd name="T8" fmla="*/ 101 w 234"/>
              <a:gd name="T9" fmla="*/ 0 h 276"/>
              <a:gd name="T10" fmla="*/ 28 w 234"/>
              <a:gd name="T11" fmla="*/ 0 h 276"/>
              <a:gd name="T12" fmla="*/ 0 w 234"/>
              <a:gd name="T13" fmla="*/ 28 h 276"/>
              <a:gd name="T14" fmla="*/ 0 w 234"/>
              <a:gd name="T15" fmla="*/ 57 h 276"/>
              <a:gd name="T16" fmla="*/ 49 w 234"/>
              <a:gd name="T17" fmla="*/ 57 h 276"/>
              <a:gd name="T18" fmla="*/ 49 w 234"/>
              <a:gd name="T19" fmla="*/ 276 h 276"/>
              <a:gd name="T20" fmla="*/ 204 w 234"/>
              <a:gd name="T21" fmla="*/ 276 h 276"/>
              <a:gd name="T22" fmla="*/ 204 w 234"/>
              <a:gd name="T23" fmla="*/ 46 h 276"/>
              <a:gd name="T24" fmla="*/ 234 w 234"/>
              <a:gd name="T25" fmla="*/ 18 h 276"/>
              <a:gd name="T26" fmla="*/ 204 w 234"/>
              <a:gd name="T2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76">
                <a:moveTo>
                  <a:pt x="204" y="0"/>
                </a:moveTo>
                <a:cubicBezTo>
                  <a:pt x="183" y="0"/>
                  <a:pt x="183" y="0"/>
                  <a:pt x="183" y="0"/>
                </a:cubicBezTo>
                <a:cubicBezTo>
                  <a:pt x="150" y="0"/>
                  <a:pt x="150" y="0"/>
                  <a:pt x="150" y="0"/>
                </a:cubicBezTo>
                <a:cubicBezTo>
                  <a:pt x="126" y="32"/>
                  <a:pt x="126" y="32"/>
                  <a:pt x="126" y="32"/>
                </a:cubicBezTo>
                <a:cubicBezTo>
                  <a:pt x="101" y="0"/>
                  <a:pt x="101" y="0"/>
                  <a:pt x="101" y="0"/>
                </a:cubicBezTo>
                <a:cubicBezTo>
                  <a:pt x="28" y="0"/>
                  <a:pt x="28" y="0"/>
                  <a:pt x="28" y="0"/>
                </a:cubicBezTo>
                <a:cubicBezTo>
                  <a:pt x="12" y="0"/>
                  <a:pt x="0" y="12"/>
                  <a:pt x="0" y="28"/>
                </a:cubicBezTo>
                <a:cubicBezTo>
                  <a:pt x="0" y="57"/>
                  <a:pt x="0" y="57"/>
                  <a:pt x="0" y="57"/>
                </a:cubicBezTo>
                <a:cubicBezTo>
                  <a:pt x="49" y="57"/>
                  <a:pt x="49" y="57"/>
                  <a:pt x="49" y="57"/>
                </a:cubicBezTo>
                <a:cubicBezTo>
                  <a:pt x="49" y="276"/>
                  <a:pt x="49" y="276"/>
                  <a:pt x="49" y="276"/>
                </a:cubicBezTo>
                <a:cubicBezTo>
                  <a:pt x="204" y="276"/>
                  <a:pt x="204" y="276"/>
                  <a:pt x="204" y="276"/>
                </a:cubicBezTo>
                <a:cubicBezTo>
                  <a:pt x="204" y="46"/>
                  <a:pt x="204" y="46"/>
                  <a:pt x="204" y="46"/>
                </a:cubicBezTo>
                <a:cubicBezTo>
                  <a:pt x="234" y="18"/>
                  <a:pt x="234" y="18"/>
                  <a:pt x="234" y="18"/>
                </a:cubicBezTo>
                <a:cubicBezTo>
                  <a:pt x="234" y="18"/>
                  <a:pt x="222" y="0"/>
                  <a:pt x="204"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21" name="Rectangle 18"/>
          <p:cNvSpPr>
            <a:spLocks noChangeArrowheads="1"/>
          </p:cNvSpPr>
          <p:nvPr/>
        </p:nvSpPr>
        <p:spPr bwMode="auto">
          <a:xfrm>
            <a:off x="3731296" y="4620920"/>
            <a:ext cx="140862" cy="767455"/>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22" name="Freeform 19"/>
          <p:cNvSpPr>
            <a:spLocks/>
          </p:cNvSpPr>
          <p:nvPr/>
        </p:nvSpPr>
        <p:spPr bwMode="auto">
          <a:xfrm>
            <a:off x="4730282" y="4552917"/>
            <a:ext cx="144101" cy="284962"/>
          </a:xfrm>
          <a:custGeom>
            <a:avLst/>
            <a:gdLst>
              <a:gd name="T0" fmla="*/ 0 w 42"/>
              <a:gd name="T1" fmla="*/ 83 h 83"/>
              <a:gd name="T2" fmla="*/ 0 w 42"/>
              <a:gd name="T3" fmla="*/ 0 h 83"/>
              <a:gd name="T4" fmla="*/ 42 w 42"/>
              <a:gd name="T5" fmla="*/ 42 h 83"/>
              <a:gd name="T6" fmla="*/ 0 w 42"/>
              <a:gd name="T7" fmla="*/ 83 h 83"/>
            </a:gdLst>
            <a:ahLst/>
            <a:cxnLst>
              <a:cxn ang="0">
                <a:pos x="T0" y="T1"/>
              </a:cxn>
              <a:cxn ang="0">
                <a:pos x="T2" y="T3"/>
              </a:cxn>
              <a:cxn ang="0">
                <a:pos x="T4" y="T5"/>
              </a:cxn>
              <a:cxn ang="0">
                <a:pos x="T6" y="T7"/>
              </a:cxn>
            </a:cxnLst>
            <a:rect l="0" t="0" r="r" b="b"/>
            <a:pathLst>
              <a:path w="42" h="83">
                <a:moveTo>
                  <a:pt x="0" y="83"/>
                </a:moveTo>
                <a:cubicBezTo>
                  <a:pt x="0" y="0"/>
                  <a:pt x="0" y="0"/>
                  <a:pt x="0" y="0"/>
                </a:cubicBezTo>
                <a:cubicBezTo>
                  <a:pt x="23" y="0"/>
                  <a:pt x="42" y="18"/>
                  <a:pt x="42" y="42"/>
                </a:cubicBezTo>
                <a:cubicBezTo>
                  <a:pt x="42" y="65"/>
                  <a:pt x="23" y="83"/>
                  <a:pt x="0" y="83"/>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23" name="Freeform 20"/>
          <p:cNvSpPr>
            <a:spLocks/>
          </p:cNvSpPr>
          <p:nvPr/>
        </p:nvSpPr>
        <p:spPr bwMode="auto">
          <a:xfrm>
            <a:off x="3899681" y="5372183"/>
            <a:ext cx="531066" cy="960129"/>
          </a:xfrm>
          <a:custGeom>
            <a:avLst/>
            <a:gdLst>
              <a:gd name="T0" fmla="*/ 0 w 328"/>
              <a:gd name="T1" fmla="*/ 0 h 593"/>
              <a:gd name="T2" fmla="*/ 328 w 328"/>
              <a:gd name="T3" fmla="*/ 0 h 593"/>
              <a:gd name="T4" fmla="*/ 328 w 328"/>
              <a:gd name="T5" fmla="*/ 593 h 593"/>
              <a:gd name="T6" fmla="*/ 243 w 328"/>
              <a:gd name="T7" fmla="*/ 593 h 593"/>
              <a:gd name="T8" fmla="*/ 243 w 328"/>
              <a:gd name="T9" fmla="*/ 106 h 593"/>
              <a:gd name="T10" fmla="*/ 85 w 328"/>
              <a:gd name="T11" fmla="*/ 106 h 593"/>
              <a:gd name="T12" fmla="*/ 85 w 328"/>
              <a:gd name="T13" fmla="*/ 593 h 593"/>
              <a:gd name="T14" fmla="*/ 0 w 328"/>
              <a:gd name="T15" fmla="*/ 593 h 593"/>
              <a:gd name="T16" fmla="*/ 0 w 328"/>
              <a:gd name="T17"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93">
                <a:moveTo>
                  <a:pt x="0" y="0"/>
                </a:moveTo>
                <a:lnTo>
                  <a:pt x="328" y="0"/>
                </a:lnTo>
                <a:lnTo>
                  <a:pt x="328" y="593"/>
                </a:lnTo>
                <a:lnTo>
                  <a:pt x="243" y="593"/>
                </a:lnTo>
                <a:lnTo>
                  <a:pt x="243" y="106"/>
                </a:lnTo>
                <a:lnTo>
                  <a:pt x="85" y="106"/>
                </a:lnTo>
                <a:lnTo>
                  <a:pt x="85" y="593"/>
                </a:lnTo>
                <a:lnTo>
                  <a:pt x="0" y="593"/>
                </a:lnTo>
                <a:lnTo>
                  <a:pt x="0" y="0"/>
                </a:lnTo>
                <a:close/>
              </a:path>
            </a:pathLst>
          </a:custGeom>
          <a:solidFill>
            <a:srgbClr val="3A3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24" name="Line 21"/>
          <p:cNvSpPr>
            <a:spLocks noChangeShapeType="1"/>
          </p:cNvSpPr>
          <p:nvPr/>
        </p:nvSpPr>
        <p:spPr bwMode="auto">
          <a:xfrm>
            <a:off x="4730282" y="2436751"/>
            <a:ext cx="0" cy="2632661"/>
          </a:xfrm>
          <a:prstGeom prst="line">
            <a:avLst/>
          </a:prstGeom>
          <a:noFill/>
          <a:ln w="42863"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25" name="Freeform 22"/>
          <p:cNvSpPr>
            <a:spLocks noEditPoints="1"/>
          </p:cNvSpPr>
          <p:nvPr/>
        </p:nvSpPr>
        <p:spPr bwMode="auto">
          <a:xfrm>
            <a:off x="4013019" y="236389"/>
            <a:ext cx="1432907" cy="1889494"/>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0" name="Freeform 27"/>
          <p:cNvSpPr>
            <a:spLocks/>
          </p:cNvSpPr>
          <p:nvPr/>
        </p:nvSpPr>
        <p:spPr bwMode="auto">
          <a:xfrm>
            <a:off x="4620183" y="5464473"/>
            <a:ext cx="71241" cy="39020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5" y="0"/>
                  <a:pt x="0" y="5"/>
                  <a:pt x="0" y="11"/>
                </a:cubicBezTo>
                <a:cubicBezTo>
                  <a:pt x="0" y="103"/>
                  <a:pt x="0" y="103"/>
                  <a:pt x="0" y="103"/>
                </a:cubicBezTo>
                <a:cubicBezTo>
                  <a:pt x="0" y="109"/>
                  <a:pt x="5"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1" name="Freeform 28"/>
          <p:cNvSpPr>
            <a:spLocks/>
          </p:cNvSpPr>
          <p:nvPr/>
        </p:nvSpPr>
        <p:spPr bwMode="auto">
          <a:xfrm>
            <a:off x="4767521" y="5464473"/>
            <a:ext cx="72860" cy="39020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4" y="0"/>
                  <a:pt x="0" y="5"/>
                  <a:pt x="0" y="11"/>
                </a:cubicBezTo>
                <a:cubicBezTo>
                  <a:pt x="0" y="103"/>
                  <a:pt x="0" y="103"/>
                  <a:pt x="0" y="103"/>
                </a:cubicBezTo>
                <a:cubicBezTo>
                  <a:pt x="0" y="109"/>
                  <a:pt x="4"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2" name="Freeform 29"/>
          <p:cNvSpPr>
            <a:spLocks/>
          </p:cNvSpPr>
          <p:nvPr/>
        </p:nvSpPr>
        <p:spPr bwMode="auto">
          <a:xfrm>
            <a:off x="4529514" y="5276657"/>
            <a:ext cx="399919" cy="341631"/>
          </a:xfrm>
          <a:custGeom>
            <a:avLst/>
            <a:gdLst>
              <a:gd name="T0" fmla="*/ 0 w 116"/>
              <a:gd name="T1" fmla="*/ 100 h 100"/>
              <a:gd name="T2" fmla="*/ 0 w 116"/>
              <a:gd name="T3" fmla="*/ 44 h 100"/>
              <a:gd name="T4" fmla="*/ 43 w 116"/>
              <a:gd name="T5" fmla="*/ 0 h 100"/>
              <a:gd name="T6" fmla="*/ 72 w 116"/>
              <a:gd name="T7" fmla="*/ 0 h 100"/>
              <a:gd name="T8" fmla="*/ 116 w 116"/>
              <a:gd name="T9" fmla="*/ 44 h 100"/>
              <a:gd name="T10" fmla="*/ 116 w 116"/>
              <a:gd name="T11" fmla="*/ 100 h 100"/>
              <a:gd name="T12" fmla="*/ 0 w 1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6" h="100">
                <a:moveTo>
                  <a:pt x="0" y="100"/>
                </a:moveTo>
                <a:cubicBezTo>
                  <a:pt x="0" y="44"/>
                  <a:pt x="0" y="44"/>
                  <a:pt x="0" y="44"/>
                </a:cubicBezTo>
                <a:cubicBezTo>
                  <a:pt x="0" y="20"/>
                  <a:pt x="19" y="0"/>
                  <a:pt x="43" y="0"/>
                </a:cubicBezTo>
                <a:cubicBezTo>
                  <a:pt x="72" y="0"/>
                  <a:pt x="72" y="0"/>
                  <a:pt x="72" y="0"/>
                </a:cubicBezTo>
                <a:cubicBezTo>
                  <a:pt x="96" y="0"/>
                  <a:pt x="116" y="20"/>
                  <a:pt x="116" y="44"/>
                </a:cubicBezTo>
                <a:cubicBezTo>
                  <a:pt x="116" y="100"/>
                  <a:pt x="116" y="100"/>
                  <a:pt x="116" y="100"/>
                </a:cubicBezTo>
                <a:lnTo>
                  <a:pt x="0" y="1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3" name="Freeform 30"/>
          <p:cNvSpPr>
            <a:spLocks/>
          </p:cNvSpPr>
          <p:nvPr/>
        </p:nvSpPr>
        <p:spPr bwMode="auto">
          <a:xfrm>
            <a:off x="4650946" y="5169796"/>
            <a:ext cx="158672" cy="236389"/>
          </a:xfrm>
          <a:custGeom>
            <a:avLst/>
            <a:gdLst>
              <a:gd name="T0" fmla="*/ 85 w 98"/>
              <a:gd name="T1" fmla="*/ 0 h 146"/>
              <a:gd name="T2" fmla="*/ 12 w 98"/>
              <a:gd name="T3" fmla="*/ 0 h 146"/>
              <a:gd name="T4" fmla="*/ 0 w 98"/>
              <a:gd name="T5" fmla="*/ 146 h 146"/>
              <a:gd name="T6" fmla="*/ 98 w 98"/>
              <a:gd name="T7" fmla="*/ 146 h 146"/>
              <a:gd name="T8" fmla="*/ 85 w 98"/>
              <a:gd name="T9" fmla="*/ 0 h 146"/>
            </a:gdLst>
            <a:ahLst/>
            <a:cxnLst>
              <a:cxn ang="0">
                <a:pos x="T0" y="T1"/>
              </a:cxn>
              <a:cxn ang="0">
                <a:pos x="T2" y="T3"/>
              </a:cxn>
              <a:cxn ang="0">
                <a:pos x="T4" y="T5"/>
              </a:cxn>
              <a:cxn ang="0">
                <a:pos x="T6" y="T7"/>
              </a:cxn>
              <a:cxn ang="0">
                <a:pos x="T8" y="T9"/>
              </a:cxn>
            </a:cxnLst>
            <a:rect l="0" t="0" r="r" b="b"/>
            <a:pathLst>
              <a:path w="98" h="146">
                <a:moveTo>
                  <a:pt x="85" y="0"/>
                </a:moveTo>
                <a:lnTo>
                  <a:pt x="12" y="0"/>
                </a:lnTo>
                <a:lnTo>
                  <a:pt x="0" y="146"/>
                </a:lnTo>
                <a:lnTo>
                  <a:pt x="98" y="146"/>
                </a:lnTo>
                <a:lnTo>
                  <a:pt x="8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4" name="Freeform 31"/>
          <p:cNvSpPr>
            <a:spLocks/>
          </p:cNvSpPr>
          <p:nvPr/>
        </p:nvSpPr>
        <p:spPr bwMode="auto">
          <a:xfrm>
            <a:off x="4636375" y="5132556"/>
            <a:ext cx="186197" cy="71241"/>
          </a:xfrm>
          <a:custGeom>
            <a:avLst/>
            <a:gdLst>
              <a:gd name="T0" fmla="*/ 54 w 54"/>
              <a:gd name="T1" fmla="*/ 11 h 21"/>
              <a:gd name="T2" fmla="*/ 44 w 54"/>
              <a:gd name="T3" fmla="*/ 0 h 21"/>
              <a:gd name="T4" fmla="*/ 10 w 54"/>
              <a:gd name="T5" fmla="*/ 0 h 21"/>
              <a:gd name="T6" fmla="*/ 0 w 54"/>
              <a:gd name="T7" fmla="*/ 11 h 21"/>
              <a:gd name="T8" fmla="*/ 0 w 54"/>
              <a:gd name="T9" fmla="*/ 11 h 21"/>
              <a:gd name="T10" fmla="*/ 10 w 54"/>
              <a:gd name="T11" fmla="*/ 21 h 21"/>
              <a:gd name="T12" fmla="*/ 44 w 54"/>
              <a:gd name="T13" fmla="*/ 21 h 21"/>
              <a:gd name="T14" fmla="*/ 54 w 54"/>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
                <a:moveTo>
                  <a:pt x="54" y="11"/>
                </a:moveTo>
                <a:cubicBezTo>
                  <a:pt x="54" y="5"/>
                  <a:pt x="49" y="0"/>
                  <a:pt x="44" y="0"/>
                </a:cubicBezTo>
                <a:cubicBezTo>
                  <a:pt x="10" y="0"/>
                  <a:pt x="10" y="0"/>
                  <a:pt x="10" y="0"/>
                </a:cubicBezTo>
                <a:cubicBezTo>
                  <a:pt x="4" y="0"/>
                  <a:pt x="0" y="5"/>
                  <a:pt x="0" y="11"/>
                </a:cubicBezTo>
                <a:cubicBezTo>
                  <a:pt x="0" y="11"/>
                  <a:pt x="0" y="11"/>
                  <a:pt x="0" y="11"/>
                </a:cubicBezTo>
                <a:cubicBezTo>
                  <a:pt x="0" y="16"/>
                  <a:pt x="4" y="21"/>
                  <a:pt x="10" y="21"/>
                </a:cubicBezTo>
                <a:cubicBezTo>
                  <a:pt x="44" y="21"/>
                  <a:pt x="44" y="21"/>
                  <a:pt x="44" y="21"/>
                </a:cubicBezTo>
                <a:cubicBezTo>
                  <a:pt x="49" y="21"/>
                  <a:pt x="54" y="16"/>
                  <a:pt x="54" y="1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5" name="Freeform 32"/>
          <p:cNvSpPr>
            <a:spLocks/>
          </p:cNvSpPr>
          <p:nvPr/>
        </p:nvSpPr>
        <p:spPr bwMode="auto">
          <a:xfrm>
            <a:off x="4229979" y="4620919"/>
            <a:ext cx="152196" cy="189436"/>
          </a:xfrm>
          <a:custGeom>
            <a:avLst/>
            <a:gdLst>
              <a:gd name="T0" fmla="*/ 94 w 94"/>
              <a:gd name="T1" fmla="*/ 91 h 117"/>
              <a:gd name="T2" fmla="*/ 47 w 94"/>
              <a:gd name="T3" fmla="*/ 117 h 117"/>
              <a:gd name="T4" fmla="*/ 0 w 94"/>
              <a:gd name="T5" fmla="*/ 91 h 117"/>
              <a:gd name="T6" fmla="*/ 0 w 94"/>
              <a:gd name="T7" fmla="*/ 0 h 117"/>
              <a:gd name="T8" fmla="*/ 94 w 94"/>
              <a:gd name="T9" fmla="*/ 0 h 117"/>
              <a:gd name="T10" fmla="*/ 94 w 94"/>
              <a:gd name="T11" fmla="*/ 91 h 117"/>
            </a:gdLst>
            <a:ahLst/>
            <a:cxnLst>
              <a:cxn ang="0">
                <a:pos x="T0" y="T1"/>
              </a:cxn>
              <a:cxn ang="0">
                <a:pos x="T2" y="T3"/>
              </a:cxn>
              <a:cxn ang="0">
                <a:pos x="T4" y="T5"/>
              </a:cxn>
              <a:cxn ang="0">
                <a:pos x="T6" y="T7"/>
              </a:cxn>
              <a:cxn ang="0">
                <a:pos x="T8" y="T9"/>
              </a:cxn>
              <a:cxn ang="0">
                <a:pos x="T10" y="T11"/>
              </a:cxn>
            </a:cxnLst>
            <a:rect l="0" t="0" r="r" b="b"/>
            <a:pathLst>
              <a:path w="94" h="117">
                <a:moveTo>
                  <a:pt x="94" y="91"/>
                </a:moveTo>
                <a:lnTo>
                  <a:pt x="47" y="117"/>
                </a:lnTo>
                <a:lnTo>
                  <a:pt x="0" y="91"/>
                </a:lnTo>
                <a:lnTo>
                  <a:pt x="0" y="0"/>
                </a:lnTo>
                <a:lnTo>
                  <a:pt x="94" y="0"/>
                </a:lnTo>
                <a:lnTo>
                  <a:pt x="94" y="91"/>
                </a:lnTo>
                <a:close/>
              </a:path>
            </a:pathLst>
          </a:custGeom>
          <a:noFill/>
          <a:ln w="127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36" name="Oval 33"/>
          <p:cNvSpPr>
            <a:spLocks noChangeArrowheads="1"/>
          </p:cNvSpPr>
          <p:nvPr/>
        </p:nvSpPr>
        <p:spPr bwMode="auto">
          <a:xfrm>
            <a:off x="3933684" y="6526605"/>
            <a:ext cx="69622" cy="69622"/>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7" name="Oval 34"/>
          <p:cNvSpPr>
            <a:spLocks noChangeArrowheads="1"/>
          </p:cNvSpPr>
          <p:nvPr/>
        </p:nvSpPr>
        <p:spPr bwMode="auto">
          <a:xfrm>
            <a:off x="4348174" y="6526605"/>
            <a:ext cx="68002" cy="69622"/>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38" name="Freeform 22"/>
          <p:cNvSpPr>
            <a:spLocks noEditPoints="1"/>
          </p:cNvSpPr>
          <p:nvPr/>
        </p:nvSpPr>
        <p:spPr bwMode="auto">
          <a:xfrm>
            <a:off x="4013019" y="233151"/>
            <a:ext cx="1432907" cy="1889494"/>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endParaRPr lang="en-GB" sz="1836"/>
          </a:p>
        </p:txBody>
      </p:sp>
      <p:sp>
        <p:nvSpPr>
          <p:cNvPr id="26" name="Rectangle 23"/>
          <p:cNvSpPr>
            <a:spLocks noChangeArrowheads="1"/>
          </p:cNvSpPr>
          <p:nvPr/>
        </p:nvSpPr>
        <p:spPr bwMode="auto">
          <a:xfrm>
            <a:off x="4485797" y="2025498"/>
            <a:ext cx="488969" cy="327059"/>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
        <p:nvSpPr>
          <p:cNvPr id="27" name="Line 24"/>
          <p:cNvSpPr>
            <a:spLocks noChangeShapeType="1"/>
          </p:cNvSpPr>
          <p:nvPr/>
        </p:nvSpPr>
        <p:spPr bwMode="auto">
          <a:xfrm>
            <a:off x="4485797" y="2145311"/>
            <a:ext cx="488969"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28" name="Line 25"/>
          <p:cNvSpPr>
            <a:spLocks noChangeShapeType="1"/>
          </p:cNvSpPr>
          <p:nvPr/>
        </p:nvSpPr>
        <p:spPr bwMode="auto">
          <a:xfrm>
            <a:off x="4485797" y="2245696"/>
            <a:ext cx="488969"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29" name="Freeform 26"/>
          <p:cNvSpPr>
            <a:spLocks/>
          </p:cNvSpPr>
          <p:nvPr/>
        </p:nvSpPr>
        <p:spPr bwMode="auto">
          <a:xfrm>
            <a:off x="4602372" y="2347699"/>
            <a:ext cx="254200" cy="89051"/>
          </a:xfrm>
          <a:custGeom>
            <a:avLst/>
            <a:gdLst>
              <a:gd name="T0" fmla="*/ 0 w 157"/>
              <a:gd name="T1" fmla="*/ 0 h 55"/>
              <a:gd name="T2" fmla="*/ 23 w 157"/>
              <a:gd name="T3" fmla="*/ 55 h 55"/>
              <a:gd name="T4" fmla="*/ 132 w 157"/>
              <a:gd name="T5" fmla="*/ 55 h 55"/>
              <a:gd name="T6" fmla="*/ 157 w 157"/>
              <a:gd name="T7" fmla="*/ 0 h 55"/>
              <a:gd name="T8" fmla="*/ 0 w 157"/>
              <a:gd name="T9" fmla="*/ 0 h 55"/>
            </a:gdLst>
            <a:ahLst/>
            <a:cxnLst>
              <a:cxn ang="0">
                <a:pos x="T0" y="T1"/>
              </a:cxn>
              <a:cxn ang="0">
                <a:pos x="T2" y="T3"/>
              </a:cxn>
              <a:cxn ang="0">
                <a:pos x="T4" y="T5"/>
              </a:cxn>
              <a:cxn ang="0">
                <a:pos x="T6" y="T7"/>
              </a:cxn>
              <a:cxn ang="0">
                <a:pos x="T8" y="T9"/>
              </a:cxn>
            </a:cxnLst>
            <a:rect l="0" t="0" r="r" b="b"/>
            <a:pathLst>
              <a:path w="157" h="55">
                <a:moveTo>
                  <a:pt x="0" y="0"/>
                </a:moveTo>
                <a:lnTo>
                  <a:pt x="23" y="55"/>
                </a:lnTo>
                <a:lnTo>
                  <a:pt x="132" y="55"/>
                </a:lnTo>
                <a:lnTo>
                  <a:pt x="15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GB" sz="1836"/>
          </a:p>
        </p:txBody>
      </p:sp>
    </p:spTree>
    <p:extLst>
      <p:ext uri="{BB962C8B-B14F-4D97-AF65-F5344CB8AC3E}">
        <p14:creationId xmlns:p14="http://schemas.microsoft.com/office/powerpoint/2010/main" val="26344076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2" nodeType="afterEffect">
                                  <p:stCondLst>
                                    <p:cond delay="3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anim calcmode="lin" valueType="num">
                                      <p:cBhvr>
                                        <p:cTn id="8" dur="2000" fill="hold"/>
                                        <p:tgtEl>
                                          <p:spTgt spid="38"/>
                                        </p:tgtEl>
                                        <p:attrNameLst>
                                          <p:attrName>ppt_w</p:attrName>
                                        </p:attrNameLst>
                                      </p:cBhvr>
                                      <p:tavLst>
                                        <p:tav tm="0" fmla="#ppt_w*sin(2.5*pi*$)">
                                          <p:val>
                                            <p:fltVal val="0"/>
                                          </p:val>
                                        </p:tav>
                                        <p:tav tm="100000">
                                          <p:val>
                                            <p:fltVal val="1"/>
                                          </p:val>
                                        </p:tav>
                                      </p:tavLst>
                                    </p:anim>
                                    <p:anim calcmode="lin" valueType="num">
                                      <p:cBhvr>
                                        <p:cTn id="9" dur="2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5000"/>
                            </p:stCondLst>
                            <p:childTnLst>
                              <p:par>
                                <p:cTn id="11" presetID="26" presetClass="emph" presetSubtype="0" fill="hold" grpId="0" nodeType="afterEffect">
                                  <p:stCondLst>
                                    <p:cond delay="0"/>
                                  </p:stCondLst>
                                  <p:childTnLst>
                                    <p:animEffect transition="out" filter="fade">
                                      <p:cBhvr>
                                        <p:cTn id="12" dur="1000" tmFilter="0, 0; .2, .5; .8, .5; 1, 0"/>
                                        <p:tgtEl>
                                          <p:spTgt spid="38"/>
                                        </p:tgtEl>
                                      </p:cBhvr>
                                    </p:animEffect>
                                    <p:animScale>
                                      <p:cBhvr>
                                        <p:cTn id="13" dur="500" autoRev="1" fill="hold"/>
                                        <p:tgtEl>
                                          <p:spTgt spid="38"/>
                                        </p:tgtEl>
                                      </p:cBhvr>
                                      <p:by x="105000" y="105000"/>
                                    </p:animScale>
                                  </p:childTnLst>
                                </p:cTn>
                              </p:par>
                            </p:childTnLst>
                          </p:cTn>
                        </p:par>
                        <p:par>
                          <p:cTn id="14" fill="hold">
                            <p:stCondLst>
                              <p:cond delay="6000"/>
                            </p:stCondLst>
                            <p:childTnLst>
                              <p:par>
                                <p:cTn id="15" presetID="10" presetClass="exit" presetSubtype="0" fill="hold" grpId="1" nodeType="afterEffect">
                                  <p:stCondLst>
                                    <p:cond delay="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par>
                          <p:cTn id="18" fill="hold">
                            <p:stCondLst>
                              <p:cond delay="6500"/>
                            </p:stCondLst>
                            <p:childTnLst>
                              <p:par>
                                <p:cTn id="19" presetID="45" presetClass="entr" presetSubtype="0" fill="hold" grpId="3" nodeType="afterEffect">
                                  <p:stCondLst>
                                    <p:cond delay="60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anim calcmode="lin" valueType="num">
                                      <p:cBhvr>
                                        <p:cTn id="22" dur="2000" fill="hold"/>
                                        <p:tgtEl>
                                          <p:spTgt spid="38"/>
                                        </p:tgtEl>
                                        <p:attrNameLst>
                                          <p:attrName>ppt_w</p:attrName>
                                        </p:attrNameLst>
                                      </p:cBhvr>
                                      <p:tavLst>
                                        <p:tav tm="0" fmla="#ppt_w*sin(2.5*pi*$)">
                                          <p:val>
                                            <p:fltVal val="0"/>
                                          </p:val>
                                        </p:tav>
                                        <p:tav tm="100000">
                                          <p:val>
                                            <p:fltVal val="1"/>
                                          </p:val>
                                        </p:tav>
                                      </p:tavLst>
                                    </p:anim>
                                    <p:anim calcmode="lin" valueType="num">
                                      <p:cBhvr>
                                        <p:cTn id="23" dur="2000" fill="hold"/>
                                        <p:tgtEl>
                                          <p:spTgt spid="38"/>
                                        </p:tgtEl>
                                        <p:attrNameLst>
                                          <p:attrName>ppt_h</p:attrName>
                                        </p:attrNameLst>
                                      </p:cBhvr>
                                      <p:tavLst>
                                        <p:tav tm="0">
                                          <p:val>
                                            <p:strVal val="#ppt_h"/>
                                          </p:val>
                                        </p:tav>
                                        <p:tav tm="100000">
                                          <p:val>
                                            <p:strVal val="#ppt_h"/>
                                          </p:val>
                                        </p:tav>
                                      </p:tavLst>
                                    </p:anim>
                                  </p:childTnLst>
                                </p:cTn>
                              </p:par>
                            </p:childTnLst>
                          </p:cTn>
                        </p:par>
                        <p:par>
                          <p:cTn id="24" fill="hold">
                            <p:stCondLst>
                              <p:cond delay="14500"/>
                            </p:stCondLst>
                            <p:childTnLst>
                              <p:par>
                                <p:cTn id="25" presetID="26" presetClass="emph" presetSubtype="0" fill="hold" grpId="4" nodeType="afterEffect">
                                  <p:stCondLst>
                                    <p:cond delay="0"/>
                                  </p:stCondLst>
                                  <p:childTnLst>
                                    <p:animEffect transition="out" filter="fade">
                                      <p:cBhvr>
                                        <p:cTn id="26" dur="500" tmFilter="0, 0; .2, .5; .8, .5; 1, 0"/>
                                        <p:tgtEl>
                                          <p:spTgt spid="38"/>
                                        </p:tgtEl>
                                      </p:cBhvr>
                                    </p:animEffect>
                                    <p:animScale>
                                      <p:cBhvr>
                                        <p:cTn id="27" dur="250" autoRev="1" fill="hold"/>
                                        <p:tgtEl>
                                          <p:spTgt spid="38"/>
                                        </p:tgtEl>
                                      </p:cBhvr>
                                      <p:by x="105000" y="105000"/>
                                    </p:animScale>
                                  </p:childTnLst>
                                </p:cTn>
                              </p:par>
                            </p:childTnLst>
                          </p:cTn>
                        </p:par>
                        <p:par>
                          <p:cTn id="28" fill="hold">
                            <p:stCondLst>
                              <p:cond delay="15000"/>
                            </p:stCondLst>
                            <p:childTnLst>
                              <p:par>
                                <p:cTn id="29" presetID="10" presetClass="exit" presetSubtype="0" fill="hold" grpId="5" nodeType="after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8" grpId="5"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What does “app model” or “add-ins” mean in our terminology</a:t>
            </a:r>
            <a:endParaRPr lang="en-US" dirty="0"/>
          </a:p>
        </p:txBody>
      </p:sp>
      <p:graphicFrame>
        <p:nvGraphicFramePr>
          <p:cNvPr id="37" name="Content Placeholder 5"/>
          <p:cNvGraphicFramePr>
            <a:graphicFrameLocks/>
          </p:cNvGraphicFramePr>
          <p:nvPr>
            <p:extLst/>
          </p:nvPr>
        </p:nvGraphicFramePr>
        <p:xfrm>
          <a:off x="1393701" y="2176074"/>
          <a:ext cx="9937104" cy="3625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Left Brace 2"/>
          <p:cNvSpPr/>
          <p:nvPr/>
        </p:nvSpPr>
        <p:spPr bwMode="auto">
          <a:xfrm rot="5400000">
            <a:off x="7964204" y="-1093475"/>
            <a:ext cx="252484" cy="6480722"/>
          </a:xfrm>
          <a:prstGeom prst="leftBrace">
            <a:avLst/>
          </a:prstGeom>
          <a:noFill/>
          <a:ln w="28575"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endParaRPr lang="en-GB" sz="1224">
              <a:latin typeface="Capitals" pitchFamily="8" charset="0"/>
              <a:ea typeface="ＭＳ Ｐゴシック" pitchFamily="8" charset="-128"/>
            </a:endParaRPr>
          </a:p>
        </p:txBody>
      </p:sp>
      <p:sp>
        <p:nvSpPr>
          <p:cNvPr id="4" name="TextBox 3"/>
          <p:cNvSpPr txBox="1"/>
          <p:nvPr/>
        </p:nvSpPr>
        <p:spPr>
          <a:xfrm>
            <a:off x="5953230" y="1293581"/>
            <a:ext cx="4274432" cy="646331"/>
          </a:xfrm>
          <a:prstGeom prst="rect">
            <a:avLst/>
          </a:prstGeom>
          <a:noFill/>
        </p:spPr>
        <p:txBody>
          <a:bodyPr wrap="square" rtlCol="0">
            <a:spAutoFit/>
          </a:bodyPr>
          <a:lstStyle/>
          <a:p>
            <a:pPr algn="ctr"/>
            <a:r>
              <a:rPr lang="en-US" dirty="0">
                <a:solidFill>
                  <a:schemeClr val="tx1">
                    <a:lumMod val="75000"/>
                    <a:lumOff val="25000"/>
                  </a:schemeClr>
                </a:solidFill>
              </a:rPr>
              <a:t>SharePoint </a:t>
            </a:r>
            <a:r>
              <a:rPr lang="fi-FI" dirty="0" smtClean="0">
                <a:solidFill>
                  <a:schemeClr val="tx1">
                    <a:lumMod val="75000"/>
                    <a:lumOff val="25000"/>
                  </a:schemeClr>
                </a:solidFill>
              </a:rPr>
              <a:t>Add-Ins means </a:t>
            </a:r>
            <a:r>
              <a:rPr lang="en-GB" dirty="0" smtClean="0">
                <a:solidFill>
                  <a:schemeClr val="tx1">
                    <a:lumMod val="75000"/>
                    <a:lumOff val="25000"/>
                  </a:schemeClr>
                </a:solidFill>
              </a:rPr>
              <a:t>all </a:t>
            </a:r>
            <a:r>
              <a:rPr lang="en-GB" dirty="0">
                <a:solidFill>
                  <a:schemeClr val="tx1">
                    <a:lumMod val="75000"/>
                    <a:lumOff val="25000"/>
                  </a:schemeClr>
                </a:solidFill>
              </a:rPr>
              <a:t>operations </a:t>
            </a:r>
            <a:r>
              <a:rPr lang="en-GB" dirty="0" smtClean="0">
                <a:solidFill>
                  <a:schemeClr val="tx1">
                    <a:lumMod val="75000"/>
                    <a:lumOff val="25000"/>
                  </a:schemeClr>
                </a:solidFill>
              </a:rPr>
              <a:t> which are </a:t>
            </a:r>
            <a:r>
              <a:rPr lang="en-GB" dirty="0">
                <a:solidFill>
                  <a:schemeClr val="tx1">
                    <a:lumMod val="75000"/>
                    <a:lumOff val="25000"/>
                  </a:schemeClr>
                </a:solidFill>
              </a:rPr>
              <a:t>executed outside of the server</a:t>
            </a:r>
            <a:endParaRPr lang="en-US" dirty="0">
              <a:solidFill>
                <a:schemeClr val="tx1">
                  <a:lumMod val="75000"/>
                  <a:lumOff val="25000"/>
                </a:schemeClr>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6959" y="5812942"/>
            <a:ext cx="2223482" cy="77021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5108" y="5837825"/>
            <a:ext cx="2223482" cy="77021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8810" y="5783262"/>
            <a:ext cx="2223482" cy="770210"/>
          </a:xfrm>
          <a:prstGeom prst="rect">
            <a:avLst/>
          </a:prstGeom>
        </p:spPr>
      </p:pic>
      <p:sp>
        <p:nvSpPr>
          <p:cNvPr id="2" name="Rectangle 1"/>
          <p:cNvSpPr/>
          <p:nvPr/>
        </p:nvSpPr>
        <p:spPr bwMode="auto">
          <a:xfrm rot="2019779">
            <a:off x="2321015" y="6102980"/>
            <a:ext cx="1143000" cy="1524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GB" sz="2000" dirty="0">
              <a:gradFill>
                <a:gsLst>
                  <a:gs pos="16814">
                    <a:srgbClr val="FFFFFF"/>
                  </a:gs>
                  <a:gs pos="46000">
                    <a:srgbClr val="FFFFFF"/>
                  </a:gs>
                </a:gsLst>
                <a:lin ang="5400000" scaled="0"/>
              </a:gradFill>
            </a:endParaRPr>
          </a:p>
        </p:txBody>
      </p:sp>
      <p:sp>
        <p:nvSpPr>
          <p:cNvPr id="14" name="Rectangle 13"/>
          <p:cNvSpPr/>
          <p:nvPr/>
        </p:nvSpPr>
        <p:spPr bwMode="auto">
          <a:xfrm rot="8953990">
            <a:off x="2318670" y="6119449"/>
            <a:ext cx="1143000" cy="1524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GB"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9011797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Transformation process</a:t>
            </a:r>
            <a:endParaRPr lang="en-GB" dirty="0"/>
          </a:p>
        </p:txBody>
      </p:sp>
      <p:sp>
        <p:nvSpPr>
          <p:cNvPr id="4" name="TextBox 3"/>
          <p:cNvSpPr txBox="1"/>
          <p:nvPr/>
        </p:nvSpPr>
        <p:spPr>
          <a:xfrm>
            <a:off x="4877749" y="3076555"/>
            <a:ext cx="7284088" cy="954107"/>
          </a:xfrm>
          <a:prstGeom prst="rect">
            <a:avLst/>
          </a:prstGeom>
          <a:noFill/>
        </p:spPr>
        <p:txBody>
          <a:bodyPr wrap="square" rtlCol="0">
            <a:spAutoFit/>
          </a:bodyPr>
          <a:lstStyle/>
          <a:p>
            <a:r>
              <a:rPr lang="en-US" sz="2800" dirty="0" smtClean="0">
                <a:latin typeface="Segoe UI" panose="020B0502040204020203" pitchFamily="34" charset="0"/>
                <a:cs typeface="Segoe UI" panose="020B0502040204020203" pitchFamily="34" charset="0"/>
              </a:rPr>
              <a:t>How to perform the transformation to app model gradually?</a:t>
            </a:r>
            <a:endParaRPr lang="en-GB"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80430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8802"/>
          </a:xfrm>
        </p:spPr>
        <p:txBody>
          <a:bodyPr/>
          <a:lstStyle/>
          <a:p>
            <a:r>
              <a:rPr lang="en-US" dirty="0">
                <a:solidFill>
                  <a:schemeClr val="tx1"/>
                </a:solidFill>
              </a:rPr>
              <a:t>“What does app model transformation </a:t>
            </a:r>
            <a:r>
              <a:rPr lang="en-US" dirty="0" smtClean="0">
                <a:solidFill>
                  <a:schemeClr val="tx1"/>
                </a:solidFill>
              </a:rPr>
              <a:t>mean?”</a:t>
            </a:r>
            <a:endParaRPr lang="en-US" dirty="0">
              <a:solidFill>
                <a:schemeClr val="tx1"/>
              </a:solidFill>
            </a:endParaRPr>
          </a:p>
        </p:txBody>
      </p:sp>
      <p:sp>
        <p:nvSpPr>
          <p:cNvPr id="4" name="Title 2"/>
          <p:cNvSpPr txBox="1">
            <a:spLocks/>
          </p:cNvSpPr>
          <p:nvPr/>
        </p:nvSpPr>
        <p:spPr>
          <a:xfrm>
            <a:off x="5761035" y="4762419"/>
            <a:ext cx="6019801" cy="593982"/>
          </a:xfrm>
          <a:prstGeom prst="rect">
            <a:avLst/>
          </a:prstGeom>
          <a:noFill/>
        </p:spPr>
        <p:txBody>
          <a:bodyPr vert="horz" wrap="square" lIns="109712" tIns="68570" rIns="109712" bIns="6857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2856" dirty="0">
                <a:solidFill>
                  <a:schemeClr val="tx1"/>
                </a:solidFill>
              </a:rPr>
              <a:t>Rewrite your code to app model. </a:t>
            </a:r>
            <a:br>
              <a:rPr lang="en-US" sz="2856" dirty="0">
                <a:solidFill>
                  <a:schemeClr val="tx1"/>
                </a:solidFill>
              </a:rPr>
            </a:br>
            <a:r>
              <a:rPr lang="en-US" sz="2856" dirty="0">
                <a:solidFill>
                  <a:schemeClr val="tx1"/>
                </a:solidFill>
              </a:rPr>
              <a:t>There’s actually no migration or </a:t>
            </a:r>
            <a:r>
              <a:rPr lang="en-US" sz="2856" dirty="0" smtClean="0">
                <a:solidFill>
                  <a:schemeClr val="tx1"/>
                </a:solidFill>
              </a:rPr>
              <a:t>transformation, </a:t>
            </a:r>
            <a:r>
              <a:rPr lang="en-US" sz="2856" dirty="0">
                <a:solidFill>
                  <a:schemeClr val="tx1"/>
                </a:solidFill>
              </a:rPr>
              <a:t>but you can reuse concepts and patterns… </a:t>
            </a:r>
          </a:p>
        </p:txBody>
      </p:sp>
      <p:sp>
        <p:nvSpPr>
          <p:cNvPr id="2" name="Rectangle 1"/>
          <p:cNvSpPr/>
          <p:nvPr/>
        </p:nvSpPr>
        <p:spPr>
          <a:xfrm>
            <a:off x="5761037" y="3802062"/>
            <a:ext cx="3404219" cy="1246655"/>
          </a:xfrm>
          <a:prstGeom prst="rect">
            <a:avLst/>
          </a:prstGeom>
        </p:spPr>
        <p:txBody>
          <a:bodyPr wrap="none">
            <a:spAutoFit/>
          </a:bodyPr>
          <a:lstStyle/>
          <a:p>
            <a:r>
              <a:rPr lang="en-US" sz="7343" dirty="0">
                <a:latin typeface="+mj-lt"/>
              </a:rPr>
              <a:t>Rewrite </a:t>
            </a:r>
            <a:endParaRPr lang="en-GB" sz="7343" dirty="0">
              <a:latin typeface="+mj-lt"/>
            </a:endParaRPr>
          </a:p>
        </p:txBody>
      </p:sp>
    </p:spTree>
    <p:extLst>
      <p:ext uri="{BB962C8B-B14F-4D97-AF65-F5344CB8AC3E}">
        <p14:creationId xmlns:p14="http://schemas.microsoft.com/office/powerpoint/2010/main" val="17406208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does this mean in practice?”</a:t>
            </a:r>
            <a:endParaRPr lang="en-US" dirty="0"/>
          </a:p>
        </p:txBody>
      </p:sp>
      <p:sp>
        <p:nvSpPr>
          <p:cNvPr id="4" name="Title 2"/>
          <p:cNvSpPr txBox="1">
            <a:spLocks/>
          </p:cNvSpPr>
          <p:nvPr/>
        </p:nvSpPr>
        <p:spPr>
          <a:xfrm>
            <a:off x="3625949" y="3821803"/>
            <a:ext cx="6768752" cy="593982"/>
          </a:xfrm>
          <a:prstGeom prst="rect">
            <a:avLst/>
          </a:prstGeom>
          <a:noFill/>
        </p:spPr>
        <p:txBody>
          <a:bodyPr vert="horz" wrap="square" lIns="109712" tIns="68570" rIns="109712" bIns="6857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3600" dirty="0">
                <a:solidFill>
                  <a:schemeClr val="tx1"/>
                </a:solidFill>
              </a:rPr>
              <a:t>Implement similar functional capabilities as with farm solutions, using alternative </a:t>
            </a:r>
            <a:r>
              <a:rPr lang="en-US" sz="3600">
                <a:solidFill>
                  <a:schemeClr val="tx1"/>
                </a:solidFill>
              </a:rPr>
              <a:t>technical </a:t>
            </a:r>
            <a:r>
              <a:rPr lang="en-US" sz="3061" dirty="0" smtClean="0">
                <a:solidFill>
                  <a:schemeClr val="tx1"/>
                </a:solidFill>
              </a:rPr>
              <a:t>solutions</a:t>
            </a:r>
            <a:endParaRPr lang="en-US" sz="3061" dirty="0">
              <a:solidFill>
                <a:schemeClr val="tx1"/>
              </a:solidFill>
            </a:endParaRPr>
          </a:p>
        </p:txBody>
      </p:sp>
    </p:spTree>
    <p:extLst>
      <p:ext uri="{BB962C8B-B14F-4D97-AF65-F5344CB8AC3E}">
        <p14:creationId xmlns:p14="http://schemas.microsoft.com/office/powerpoint/2010/main" val="40148294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process</a:t>
            </a:r>
            <a:endParaRPr lang="en-GB" dirty="0"/>
          </a:p>
        </p:txBody>
      </p:sp>
      <p:grpSp>
        <p:nvGrpSpPr>
          <p:cNvPr id="19" name="Group 18"/>
          <p:cNvGrpSpPr/>
          <p:nvPr/>
        </p:nvGrpSpPr>
        <p:grpSpPr>
          <a:xfrm>
            <a:off x="528805" y="1342250"/>
            <a:ext cx="2169425" cy="4754576"/>
            <a:chOff x="528805" y="1342250"/>
            <a:chExt cx="2169425" cy="4754576"/>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Readiness</a:t>
              </a:r>
              <a:endParaRPr lang="en-GB" sz="224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tx1">
                <a:lumMod val="8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Readiness with app model topics</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Hosting decisions</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Network impact </a:t>
              </a:r>
              <a:r>
                <a:rPr lang="en-US" sz="1428" dirty="0" smtClean="0">
                  <a:solidFill>
                    <a:schemeClr val="bg1">
                      <a:lumMod val="75000"/>
                      <a:lumOff val="25000"/>
                    </a:schemeClr>
                  </a:solidFill>
                  <a:ea typeface="Segoe UI" pitchFamily="34" charset="0"/>
                  <a:cs typeface="Segoe UI" pitchFamily="34" charset="0"/>
                </a:rPr>
                <a:t>analysis</a:t>
              </a:r>
              <a:endParaRPr lang="en-US" sz="1428" dirty="0">
                <a:solidFill>
                  <a:schemeClr val="bg1">
                    <a:lumMod val="75000"/>
                    <a:lumOff val="25000"/>
                  </a:schemeClr>
                </a:solidFill>
                <a:ea typeface="Segoe UI" pitchFamily="34" charset="0"/>
                <a:cs typeface="Segoe UI" pitchFamily="34" charset="0"/>
              </a:endParaRP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Development model readiness</a:t>
              </a:r>
              <a:endParaRPr lang="en-GB" sz="1428" dirty="0">
                <a:solidFill>
                  <a:schemeClr val="bg1">
                    <a:lumMod val="75000"/>
                    <a:lumOff val="25000"/>
                  </a:schemeClr>
                </a:solidFill>
                <a:ea typeface="Segoe UI" pitchFamily="34" charset="0"/>
                <a:cs typeface="Segoe UI" pitchFamily="34" charset="0"/>
              </a:endParaRPr>
            </a:p>
          </p:txBody>
        </p:sp>
      </p:grpSp>
      <p:grpSp>
        <p:nvGrpSpPr>
          <p:cNvPr id="20" name="Group 19"/>
          <p:cNvGrpSpPr/>
          <p:nvPr/>
        </p:nvGrpSpPr>
        <p:grpSpPr>
          <a:xfrm>
            <a:off x="2848929" y="1342250"/>
            <a:ext cx="2166283" cy="4756917"/>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Assessment</a:t>
              </a:r>
              <a:endParaRPr lang="en-GB" sz="2244"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tx1">
                <a:lumMod val="8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Analyze existing solution usage</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Analyze existing code and functionality</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159627" y="1342250"/>
            <a:ext cx="2172567" cy="4754575"/>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Planning</a:t>
              </a:r>
              <a:endParaRPr lang="en-GB"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tx1">
                <a:lumMod val="8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App model solution planning</a:t>
              </a:r>
              <a:r>
                <a:rPr lang="en-GB" sz="1428" dirty="0">
                  <a:solidFill>
                    <a:schemeClr val="bg1">
                      <a:lumMod val="75000"/>
                      <a:lumOff val="25000"/>
                    </a:schemeClr>
                  </a:solidFill>
                  <a:ea typeface="Segoe UI" pitchFamily="34" charset="0"/>
                  <a:cs typeface="Segoe UI" pitchFamily="34" charset="0"/>
                </a:rPr>
                <a:t> and design</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What patterns and models are used for different solutions</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What solutions can be converted to out of the box capabilities</a:t>
              </a: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76610" y="1342250"/>
            <a:ext cx="2172566" cy="4754574"/>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Implementation</a:t>
              </a:r>
              <a:endParaRPr lang="en-GB"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tx1">
                <a:lumMod val="8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Detailed technical planning</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Actual app model solution implementation</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Typical development process, including testing</a:t>
              </a:r>
              <a:endParaRPr lang="en-GB" sz="1428" dirty="0">
                <a:solidFill>
                  <a:schemeClr val="bg1">
                    <a:lumMod val="75000"/>
                    <a:lumOff val="25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96734" y="1342250"/>
            <a:ext cx="2169424" cy="4754574"/>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Deployment</a:t>
              </a:r>
              <a:endParaRPr lang="en-GB" sz="2244"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tx1">
                <a:lumMod val="8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App solution deployment</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Existing content retrofitting</a:t>
              </a:r>
            </a:p>
            <a:p>
              <a:pPr marL="349724" indent="-349724" defTabSz="932290" fontAlgn="base">
                <a:spcBef>
                  <a:spcPct val="0"/>
                </a:spcBef>
                <a:spcAft>
                  <a:spcPct val="0"/>
                </a:spcAft>
                <a:buFont typeface="Arial" panose="020B0604020202020204" pitchFamily="34" charset="0"/>
                <a:buChar char="•"/>
              </a:pPr>
              <a:r>
                <a:rPr lang="en-US" sz="1428" dirty="0">
                  <a:solidFill>
                    <a:schemeClr val="bg1">
                      <a:lumMod val="75000"/>
                      <a:lumOff val="25000"/>
                    </a:schemeClr>
                  </a:solidFill>
                  <a:ea typeface="Segoe UI" pitchFamily="34" charset="0"/>
                  <a:cs typeface="Segoe UI" pitchFamily="34" charset="0"/>
                </a:rPr>
                <a:t>Farm solution retraction</a:t>
              </a:r>
              <a:endParaRPr lang="en-GB" sz="1428" dirty="0">
                <a:solidFill>
                  <a:schemeClr val="bg1">
                    <a:lumMod val="75000"/>
                    <a:lumOff val="25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spTree>
    <p:extLst>
      <p:ext uri="{BB962C8B-B14F-4D97-AF65-F5344CB8AC3E}">
        <p14:creationId xmlns:p14="http://schemas.microsoft.com/office/powerpoint/2010/main" val="3802930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1181734"/>
          </a:xfrm>
        </p:spPr>
        <p:txBody>
          <a:bodyPr/>
          <a:lstStyle/>
          <a:p>
            <a:r>
              <a:rPr lang="en-US" dirty="0" smtClean="0"/>
              <a:t>DEMO</a:t>
            </a:r>
            <a:endParaRPr lang="en-GB" dirty="0"/>
          </a:p>
        </p:txBody>
      </p:sp>
      <p:sp>
        <p:nvSpPr>
          <p:cNvPr id="4" name="Text Placeholder 3"/>
          <p:cNvSpPr>
            <a:spLocks noGrp="1"/>
          </p:cNvSpPr>
          <p:nvPr>
            <p:ph type="body" sz="quarter" idx="12"/>
          </p:nvPr>
        </p:nvSpPr>
        <p:spPr>
          <a:xfrm>
            <a:off x="274639" y="4881266"/>
            <a:ext cx="10058401" cy="738664"/>
          </a:xfrm>
        </p:spPr>
        <p:txBody>
          <a:bodyPr/>
          <a:lstStyle/>
          <a:p>
            <a:r>
              <a:rPr lang="en-US" dirty="0" smtClean="0"/>
              <a:t>Transformation project templates and tooling</a:t>
            </a:r>
            <a:endParaRPr lang="en-GB" dirty="0"/>
          </a:p>
        </p:txBody>
      </p:sp>
    </p:spTree>
    <p:extLst>
      <p:ext uri="{BB962C8B-B14F-4D97-AF65-F5344CB8AC3E}">
        <p14:creationId xmlns:p14="http://schemas.microsoft.com/office/powerpoint/2010/main" val="1238476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60846" y="1896570"/>
            <a:ext cx="4720410" cy="42211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0" tIns="109594" rIns="136990" bIns="109594" numCol="1" spcCol="0" rtlCol="0" fromWordArt="0" anchor="t" anchorCtr="0" forceAA="0" compatLnSpc="1">
            <a:prstTxWarp prst="textNoShape">
              <a:avLst/>
            </a:prstTxWarp>
            <a:noAutofit/>
          </a:bodyPr>
          <a:lstStyle/>
          <a:p>
            <a:pPr algn="ctr" defTabSz="698505">
              <a:lnSpc>
                <a:spcPct val="90000"/>
              </a:lnSpc>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17637" y="4289350"/>
            <a:ext cx="5100517" cy="2480921"/>
          </a:xfrm>
          <a:prstGeom prst="rect">
            <a:avLst/>
          </a:prstGeom>
          <a:noFill/>
        </p:spPr>
        <p:txBody>
          <a:bodyPr wrap="square" lIns="136990" tIns="109594" rIns="136990" bIns="109594" rtlCol="0">
            <a:spAutoFit/>
          </a:bodyPr>
          <a:lstStyle/>
          <a:p>
            <a:pPr defTabSz="698572">
              <a:lnSpc>
                <a:spcPct val="90000"/>
              </a:lnSpc>
              <a:spcAft>
                <a:spcPts val="450"/>
              </a:spcAft>
            </a:pPr>
            <a:r>
              <a:rPr lang="en-US" sz="3600" u="sng" dirty="0">
                <a:solidFill>
                  <a:schemeClr val="tx1">
                    <a:lumMod val="50000"/>
                    <a:lumOff val="50000"/>
                  </a:schemeClr>
                </a:solidFill>
                <a:latin typeface="Segoe UI Light"/>
              </a:rPr>
              <a:t>aka.ms/</a:t>
            </a:r>
            <a:r>
              <a:rPr lang="en-US" sz="3600" u="sng" dirty="0" err="1">
                <a:solidFill>
                  <a:schemeClr val="tx1">
                    <a:lumMod val="50000"/>
                    <a:lumOff val="50000"/>
                  </a:schemeClr>
                </a:solidFill>
                <a:latin typeface="Segoe UI Light"/>
              </a:rPr>
              <a:t>OfficeDevPnP</a:t>
            </a:r>
            <a:endParaRPr lang="en-US" sz="3600" u="sng" dirty="0">
              <a:solidFill>
                <a:schemeClr val="tx1">
                  <a:lumMod val="50000"/>
                  <a:lumOff val="50000"/>
                </a:schemeClr>
              </a:solidFill>
              <a:latin typeface="Segoe UI Light"/>
            </a:endParaRPr>
          </a:p>
          <a:p>
            <a:pPr defTabSz="698572">
              <a:lnSpc>
                <a:spcPct val="90000"/>
              </a:lnSpc>
              <a:spcAft>
                <a:spcPts val="450"/>
              </a:spcAft>
            </a:pPr>
            <a:endParaRPr lang="en-US" sz="24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OfficeDevPnPYammer</a:t>
            </a:r>
            <a:endParaRPr lang="en-US" sz="20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OfficeDevPnPMSDN</a:t>
            </a:r>
            <a:endParaRPr lang="en-US" sz="20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OfficeDevPnPVideos</a:t>
            </a:r>
            <a:endParaRPr lang="en-US" sz="2000" u="sng" dirty="0">
              <a:solidFill>
                <a:schemeClr val="tx1">
                  <a:lumMod val="50000"/>
                  <a:lumOff val="50000"/>
                </a:schemeClr>
              </a:solidFill>
              <a:latin typeface="Segoe UI Light"/>
            </a:endParaRPr>
          </a:p>
          <a:p>
            <a:pPr defTabSz="698572">
              <a:lnSpc>
                <a:spcPct val="90000"/>
              </a:lnSpc>
              <a:spcAft>
                <a:spcPts val="450"/>
              </a:spcAft>
            </a:pPr>
            <a:r>
              <a:rPr lang="en-US" sz="2000" u="sng" dirty="0">
                <a:solidFill>
                  <a:schemeClr val="tx1">
                    <a:lumMod val="50000"/>
                    <a:lumOff val="50000"/>
                  </a:schemeClr>
                </a:solidFill>
                <a:latin typeface="Segoe UI Light"/>
              </a:rPr>
              <a:t>aka.ms/</a:t>
            </a:r>
            <a:r>
              <a:rPr lang="en-US" sz="2000" u="sng" dirty="0" err="1">
                <a:solidFill>
                  <a:schemeClr val="tx1">
                    <a:lumMod val="50000"/>
                    <a:lumOff val="50000"/>
                  </a:schemeClr>
                </a:solidFill>
                <a:latin typeface="Segoe UI Light"/>
              </a:rPr>
              <a:t>OfficeDevPnPTraining</a:t>
            </a:r>
            <a:endParaRPr lang="en-US" sz="2800" u="sng" dirty="0">
              <a:solidFill>
                <a:schemeClr val="tx1">
                  <a:lumMod val="50000"/>
                  <a:lumOff val="50000"/>
                </a:schemeClr>
              </a:solidFill>
              <a:latin typeface="Segoe UI Light"/>
            </a:endParaRPr>
          </a:p>
        </p:txBody>
      </p:sp>
      <p:sp>
        <p:nvSpPr>
          <p:cNvPr id="7" name="TextBox 6"/>
          <p:cNvSpPr txBox="1"/>
          <p:nvPr/>
        </p:nvSpPr>
        <p:spPr>
          <a:xfrm>
            <a:off x="610206" y="2720093"/>
            <a:ext cx="6217907" cy="1054585"/>
          </a:xfrm>
          <a:prstGeom prst="rect">
            <a:avLst/>
          </a:prstGeom>
          <a:noFill/>
        </p:spPr>
        <p:txBody>
          <a:bodyPr wrap="none" rtlCol="0">
            <a:spAutoFit/>
          </a:bodyPr>
          <a:lstStyle/>
          <a:p>
            <a:pPr algn="ctr"/>
            <a:r>
              <a:rPr lang="en-US" sz="6119" dirty="0">
                <a:latin typeface="Segoe UI Light" panose="020B0502040204020203" pitchFamily="34" charset="0"/>
                <a:cs typeface="Segoe UI Light" panose="020B0502040204020203" pitchFamily="34" charset="0"/>
              </a:rPr>
              <a:t>“Sharing is caring”</a:t>
            </a:r>
            <a:endParaRPr lang="en-GB" sz="6119"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7442373" y="0"/>
            <a:ext cx="4997370" cy="12001831"/>
          </a:xfrm>
          <a:prstGeom prst="rect">
            <a:avLst/>
          </a:prstGeom>
        </p:spPr>
      </p:pic>
      <p:pic>
        <p:nvPicPr>
          <p:cNvPr id="8" name="Picture 7"/>
          <p:cNvPicPr>
            <a:picLocks noChangeAspect="1"/>
          </p:cNvPicPr>
          <p:nvPr/>
        </p:nvPicPr>
        <p:blipFill>
          <a:blip r:embed="rId4"/>
          <a:stretch>
            <a:fillRect/>
          </a:stretch>
        </p:blipFill>
        <p:spPr>
          <a:xfrm>
            <a:off x="0" y="0"/>
            <a:ext cx="5761219" cy="2548349"/>
          </a:xfrm>
          <a:prstGeom prst="rect">
            <a:avLst/>
          </a:prstGeom>
        </p:spPr>
      </p:pic>
    </p:spTree>
    <p:extLst>
      <p:ext uri="{BB962C8B-B14F-4D97-AF65-F5344CB8AC3E}">
        <p14:creationId xmlns:p14="http://schemas.microsoft.com/office/powerpoint/2010/main" val="4293740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Farm solution considerations</a:t>
            </a:r>
            <a:endParaRPr lang="en-GB" dirty="0"/>
          </a:p>
        </p:txBody>
      </p:sp>
      <p:sp>
        <p:nvSpPr>
          <p:cNvPr id="5" name="TextBox 4"/>
          <p:cNvSpPr txBox="1"/>
          <p:nvPr/>
        </p:nvSpPr>
        <p:spPr>
          <a:xfrm>
            <a:off x="4770437" y="3040062"/>
            <a:ext cx="7284088" cy="1384995"/>
          </a:xfrm>
          <a:prstGeom prst="rect">
            <a:avLst/>
          </a:prstGeom>
          <a:noFill/>
        </p:spPr>
        <p:txBody>
          <a:bodyPr wrap="square" rtlCol="0">
            <a:spAutoFit/>
          </a:bodyPr>
          <a:lstStyle/>
          <a:p>
            <a:r>
              <a:rPr lang="en-US" sz="2800" dirty="0" smtClean="0">
                <a:latin typeface="Segoe UI" panose="020B0502040204020203" pitchFamily="34" charset="0"/>
                <a:cs typeface="Segoe UI" panose="020B0502040204020203" pitchFamily="34" charset="0"/>
              </a:rPr>
              <a:t>If you are still doing farm solutions, what are the recommendations to follow for making future transition easier?</a:t>
            </a:r>
            <a:endParaRPr lang="en-GB"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02001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7"/>
            <a:ext cx="11582335" cy="1828786"/>
          </a:xfrm>
        </p:spPr>
        <p:txBody>
          <a:bodyPr/>
          <a:lstStyle/>
          <a:p>
            <a:r>
              <a:rPr lang="en-US" sz="5400" dirty="0"/>
              <a:t>Future-Proofing Your On-Premises SharePoint Development  </a:t>
            </a:r>
            <a:endParaRPr lang="en-US" dirty="0"/>
          </a:p>
        </p:txBody>
      </p:sp>
      <p:sp>
        <p:nvSpPr>
          <p:cNvPr id="5" name="Text Placeholder 4"/>
          <p:cNvSpPr>
            <a:spLocks noGrp="1"/>
          </p:cNvSpPr>
          <p:nvPr>
            <p:ph type="body" sz="quarter" idx="12"/>
          </p:nvPr>
        </p:nvSpPr>
        <p:spPr/>
        <p:txBody>
          <a:bodyPr/>
          <a:lstStyle/>
          <a:p>
            <a:r>
              <a:rPr lang="en-US" dirty="0" err="1"/>
              <a:t>Vesa</a:t>
            </a:r>
            <a:r>
              <a:rPr lang="en-US" dirty="0"/>
              <a:t> </a:t>
            </a:r>
            <a:r>
              <a:rPr lang="en-US" dirty="0" err="1"/>
              <a:t>Juvonen</a:t>
            </a:r>
            <a:endParaRPr lang="en-US" dirty="0"/>
          </a:p>
          <a:p>
            <a:r>
              <a:rPr lang="en-US" dirty="0"/>
              <a:t>Senior Program Manager</a:t>
            </a:r>
          </a:p>
          <a:p>
            <a:r>
              <a:rPr lang="en-US" dirty="0"/>
              <a:t>Microsoft</a:t>
            </a:r>
          </a:p>
        </p:txBody>
      </p:sp>
      <p:sp>
        <p:nvSpPr>
          <p:cNvPr id="6" name="Text Placeholder 5"/>
          <p:cNvSpPr>
            <a:spLocks noGrp="1"/>
          </p:cNvSpPr>
          <p:nvPr>
            <p:ph type="body" sz="quarter" idx="13"/>
          </p:nvPr>
        </p:nvSpPr>
        <p:spPr/>
        <p:txBody>
          <a:bodyPr/>
          <a:lstStyle/>
          <a:p>
            <a:r>
              <a:rPr lang="en-US" dirty="0" smtClean="0"/>
              <a:t>BRK4111</a:t>
            </a:r>
            <a:endParaRPr lang="en-US" dirty="0"/>
          </a:p>
        </p:txBody>
      </p:sp>
    </p:spTree>
    <p:extLst>
      <p:ext uri="{BB962C8B-B14F-4D97-AF65-F5344CB8AC3E}">
        <p14:creationId xmlns:p14="http://schemas.microsoft.com/office/powerpoint/2010/main" val="3793300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4638" y="1212850"/>
            <a:ext cx="6405046" cy="4770537"/>
          </a:xfrm>
        </p:spPr>
        <p:txBody>
          <a:bodyPr/>
          <a:lstStyle/>
          <a:p>
            <a:r>
              <a:rPr lang="en-US" dirty="0" smtClean="0"/>
              <a:t>Recommendations for following components</a:t>
            </a:r>
          </a:p>
          <a:p>
            <a:pPr lvl="1"/>
            <a:r>
              <a:rPr lang="en-US" dirty="0" smtClean="0"/>
              <a:t>Content types and site columns</a:t>
            </a:r>
          </a:p>
          <a:p>
            <a:pPr lvl="1"/>
            <a:r>
              <a:rPr lang="en-US" dirty="0" smtClean="0"/>
              <a:t>List Definitions</a:t>
            </a:r>
          </a:p>
          <a:p>
            <a:pPr lvl="1"/>
            <a:r>
              <a:rPr lang="en-US" dirty="0" smtClean="0"/>
              <a:t>Field types</a:t>
            </a:r>
          </a:p>
          <a:p>
            <a:pPr lvl="1"/>
            <a:r>
              <a:rPr lang="en-US" dirty="0" smtClean="0"/>
              <a:t>Site provisioning</a:t>
            </a:r>
          </a:p>
          <a:p>
            <a:pPr lvl="1"/>
            <a:r>
              <a:rPr lang="en-US" dirty="0" smtClean="0"/>
              <a:t>Timer jobs</a:t>
            </a:r>
          </a:p>
          <a:p>
            <a:r>
              <a:rPr lang="en-US" dirty="0" smtClean="0"/>
              <a:t>Recommendations to avoid future maintenance and rework of your deployment</a:t>
            </a:r>
            <a:endParaRPr lang="en-GB"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816" r="6989"/>
          <a:stretch/>
        </p:blipFill>
        <p:spPr>
          <a:xfrm>
            <a:off x="6949455" y="9489"/>
            <a:ext cx="5484519" cy="6992703"/>
          </a:xfrm>
          <a:prstGeom prst="rect">
            <a:avLst/>
          </a:prstGeom>
        </p:spPr>
      </p:pic>
      <p:sp>
        <p:nvSpPr>
          <p:cNvPr id="4" name="Title 3"/>
          <p:cNvSpPr>
            <a:spLocks noGrp="1"/>
          </p:cNvSpPr>
          <p:nvPr>
            <p:ph type="title"/>
          </p:nvPr>
        </p:nvSpPr>
        <p:spPr>
          <a:effectLst>
            <a:outerShdw blurRad="50800" dist="38100" dir="2700000" algn="tl" rotWithShape="0">
              <a:prstClr val="black">
                <a:alpha val="40000"/>
              </a:prstClr>
            </a:outerShdw>
          </a:effectLst>
        </p:spPr>
        <p:txBody>
          <a:bodyPr/>
          <a:lstStyle/>
          <a:p>
            <a:r>
              <a:rPr lang="en-US" dirty="0" smtClean="0"/>
              <a:t>Recommendations for farm solutions</a:t>
            </a:r>
            <a:endParaRPr lang="en-GB" dirty="0"/>
          </a:p>
        </p:txBody>
      </p:sp>
    </p:spTree>
    <p:extLst>
      <p:ext uri="{BB962C8B-B14F-4D97-AF65-F5344CB8AC3E}">
        <p14:creationId xmlns:p14="http://schemas.microsoft.com/office/powerpoint/2010/main" val="19014487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8" y="2125662"/>
            <a:ext cx="11887200" cy="1846659"/>
          </a:xfrm>
        </p:spPr>
        <p:txBody>
          <a:bodyPr/>
          <a:lstStyle/>
          <a:p>
            <a:r>
              <a:rPr lang="fi-FI" sz="6000" dirty="0" smtClean="0"/>
              <a:t>”I want to minimize challenges in future updates with farm solutions”</a:t>
            </a:r>
            <a:endParaRPr lang="en-GB" sz="6000" dirty="0"/>
          </a:p>
        </p:txBody>
      </p:sp>
    </p:spTree>
    <p:extLst>
      <p:ext uri="{BB962C8B-B14F-4D97-AF65-F5344CB8AC3E}">
        <p14:creationId xmlns:p14="http://schemas.microsoft.com/office/powerpoint/2010/main" val="54447366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677656"/>
          </a:xfrm>
        </p:spPr>
        <p:txBody>
          <a:bodyPr/>
          <a:lstStyle/>
          <a:p>
            <a:r>
              <a:rPr lang="fi-FI" sz="6000" dirty="0" smtClean="0"/>
              <a:t>Any element which creates dependency in content for farm solution is a challenge…</a:t>
            </a:r>
            <a:endParaRPr lang="en-GB" sz="6000" dirty="0"/>
          </a:p>
        </p:txBody>
      </p:sp>
    </p:spTree>
    <p:extLst>
      <p:ext uri="{BB962C8B-B14F-4D97-AF65-F5344CB8AC3E}">
        <p14:creationId xmlns:p14="http://schemas.microsoft.com/office/powerpoint/2010/main" val="40781523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7772399" cy="2092881"/>
          </a:xfrm>
        </p:spPr>
        <p:txBody>
          <a:bodyPr/>
          <a:lstStyle/>
          <a:p>
            <a:r>
              <a:rPr lang="en-US" dirty="0" smtClean="0"/>
              <a:t>What</a:t>
            </a:r>
          </a:p>
          <a:p>
            <a:pPr lvl="1"/>
            <a:r>
              <a:rPr lang="en-US" dirty="0" smtClean="0"/>
              <a:t>Rather than using feature framework elements in farm solution, it is recommended to provision site columns and content types using code</a:t>
            </a:r>
          </a:p>
          <a:p>
            <a:r>
              <a:rPr lang="en-US" dirty="0" smtClean="0"/>
              <a:t>Why</a:t>
            </a:r>
          </a:p>
          <a:p>
            <a:pPr lvl="1"/>
            <a:r>
              <a:rPr lang="en-US" dirty="0" smtClean="0"/>
              <a:t>Objects are created directly to the database (</a:t>
            </a:r>
            <a:r>
              <a:rPr lang="en-US" dirty="0" err="1" smtClean="0"/>
              <a:t>unghosted</a:t>
            </a:r>
            <a:r>
              <a:rPr lang="en-US" dirty="0" smtClean="0"/>
              <a:t>) without any dependencies on files in file system</a:t>
            </a:r>
          </a:p>
          <a:p>
            <a:r>
              <a:rPr lang="en-US" dirty="0" smtClean="0"/>
              <a:t>How</a:t>
            </a:r>
          </a:p>
          <a:p>
            <a:pPr lvl="1"/>
            <a:r>
              <a:rPr lang="en-US" dirty="0" smtClean="0"/>
              <a:t>Use code called from feature receiver to create needed elements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
        <p:nvSpPr>
          <p:cNvPr id="3" name="Title 2"/>
          <p:cNvSpPr>
            <a:spLocks noGrp="1"/>
          </p:cNvSpPr>
          <p:nvPr>
            <p:ph type="title"/>
          </p:nvPr>
        </p:nvSpPr>
        <p:spPr>
          <a:effectLst>
            <a:outerShdw blurRad="50800" dist="38100" dir="2700000" algn="tl" rotWithShape="0">
              <a:prstClr val="black">
                <a:alpha val="40000"/>
              </a:prstClr>
            </a:outerShdw>
          </a:effectLst>
        </p:spPr>
        <p:txBody>
          <a:bodyPr/>
          <a:lstStyle/>
          <a:p>
            <a:r>
              <a:rPr lang="en-US" dirty="0" smtClean="0"/>
              <a:t>Content Type and site columns challenge</a:t>
            </a:r>
            <a:endParaRPr lang="en-US" dirty="0"/>
          </a:p>
        </p:txBody>
      </p:sp>
    </p:spTree>
    <p:extLst>
      <p:ext uri="{BB962C8B-B14F-4D97-AF65-F5344CB8AC3E}">
        <p14:creationId xmlns:p14="http://schemas.microsoft.com/office/powerpoint/2010/main" val="5813225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4"/>
          <p:cNvSpPr txBox="1"/>
          <p:nvPr/>
        </p:nvSpPr>
        <p:spPr>
          <a:xfrm>
            <a:off x="1538915" y="5223482"/>
            <a:ext cx="2357663" cy="1043617"/>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n-US" sz="1600" dirty="0">
                <a:solidFill>
                  <a:schemeClr val="tx1"/>
                </a:solidFill>
              </a:rPr>
              <a:t>Provisioned content types </a:t>
            </a:r>
            <a:r>
              <a:rPr lang="fi-FI" sz="1600" dirty="0">
                <a:solidFill>
                  <a:schemeClr val="tx1"/>
                </a:solidFill>
              </a:rPr>
              <a:t>And site columns </a:t>
            </a:r>
            <a:r>
              <a:rPr lang="en-US" sz="1600" dirty="0">
                <a:solidFill>
                  <a:schemeClr val="tx1"/>
                </a:solidFill>
              </a:rPr>
              <a:t>ha</a:t>
            </a:r>
            <a:r>
              <a:rPr lang="fi-FI" sz="1600" dirty="0">
                <a:solidFill>
                  <a:schemeClr val="tx1"/>
                </a:solidFill>
              </a:rPr>
              <a:t>ve</a:t>
            </a:r>
            <a:r>
              <a:rPr lang="en-US" sz="1600" dirty="0">
                <a:solidFill>
                  <a:schemeClr val="tx1"/>
                </a:solidFill>
              </a:rPr>
              <a:t> dependency on element xml files</a:t>
            </a:r>
          </a:p>
        </p:txBody>
      </p:sp>
      <p:grpSp>
        <p:nvGrpSpPr>
          <p:cNvPr id="12" name="Group 11"/>
          <p:cNvGrpSpPr/>
          <p:nvPr/>
        </p:nvGrpSpPr>
        <p:grpSpPr>
          <a:xfrm>
            <a:off x="6184812" y="3158628"/>
            <a:ext cx="1652922" cy="1713721"/>
            <a:chOff x="5313484" y="2669378"/>
            <a:chExt cx="1951995" cy="2085329"/>
          </a:xfrm>
        </p:grpSpPr>
        <p:pic>
          <p:nvPicPr>
            <p:cNvPr id="7" name="Picture 6"/>
            <p:cNvPicPr>
              <a:picLocks noChangeAspect="1"/>
            </p:cNvPicPr>
            <p:nvPr/>
          </p:nvPicPr>
          <p:blipFill>
            <a:blip r:embed="rId3"/>
            <a:stretch>
              <a:fillRect/>
            </a:stretch>
          </p:blipFill>
          <p:spPr>
            <a:xfrm>
              <a:off x="5313484" y="2669378"/>
              <a:ext cx="1367669" cy="1288605"/>
            </a:xfrm>
            <a:prstGeom prst="rect">
              <a:avLst/>
            </a:prstGeom>
          </p:spPr>
        </p:pic>
        <p:grpSp>
          <p:nvGrpSpPr>
            <p:cNvPr id="11" name="Group 10"/>
            <p:cNvGrpSpPr/>
            <p:nvPr/>
          </p:nvGrpSpPr>
          <p:grpSpPr>
            <a:xfrm>
              <a:off x="6225371" y="3644757"/>
              <a:ext cx="1040108" cy="1109950"/>
              <a:chOff x="3280291" y="4160874"/>
              <a:chExt cx="1040108" cy="1109950"/>
            </a:xfrm>
          </p:grpSpPr>
          <p:pic>
            <p:nvPicPr>
              <p:cNvPr id="5" name="Picture 4"/>
              <p:cNvPicPr>
                <a:picLocks noChangeAspect="1"/>
              </p:cNvPicPr>
              <p:nvPr/>
            </p:nvPicPr>
            <p:blipFill>
              <a:blip r:embed="rId4"/>
              <a:stretch>
                <a:fillRect/>
              </a:stretch>
            </p:blipFill>
            <p:spPr>
              <a:xfrm>
                <a:off x="3280291" y="4160874"/>
                <a:ext cx="911565" cy="1059734"/>
              </a:xfrm>
              <a:prstGeom prst="rect">
                <a:avLst/>
              </a:prstGeom>
            </p:spPr>
          </p:pic>
          <p:sp>
            <p:nvSpPr>
              <p:cNvPr id="10" name="TextBox 9"/>
              <p:cNvSpPr txBox="1"/>
              <p:nvPr/>
            </p:nvSpPr>
            <p:spPr>
              <a:xfrm>
                <a:off x="3736073" y="4875262"/>
                <a:ext cx="584326" cy="395562"/>
              </a:xfrm>
              <a:prstGeom prst="rect">
                <a:avLst/>
              </a:prstGeom>
              <a:solidFill>
                <a:schemeClr val="tx1">
                  <a:lumMod val="95000"/>
                </a:schemeClr>
              </a:solidFill>
              <a:ln>
                <a:solidFill>
                  <a:schemeClr val="tx1">
                    <a:lumMod val="50000"/>
                  </a:schemeClr>
                </a:solidFill>
              </a:ln>
            </p:spPr>
            <p:txBody>
              <a:bodyPr wrap="none" lIns="73414" tIns="0" rIns="73414" bIns="36707" rtlCol="0">
                <a:spAutoFit/>
              </a:bodyPr>
              <a:lstStyle/>
              <a:p>
                <a:r>
                  <a:rPr lang="en-US" sz="1835" spc="-71" dirty="0">
                    <a:solidFill>
                      <a:schemeClr val="bg1">
                        <a:lumMod val="75000"/>
                        <a:lumOff val="25000"/>
                      </a:schemeClr>
                    </a:solidFill>
                  </a:rPr>
                  <a:t>xml</a:t>
                </a:r>
                <a:endParaRPr lang="en-GB" sz="1835" spc="-71" dirty="0">
                  <a:solidFill>
                    <a:schemeClr val="bg1">
                      <a:lumMod val="75000"/>
                      <a:lumOff val="25000"/>
                    </a:schemeClr>
                  </a:solidFill>
                </a:endParaRPr>
              </a:p>
            </p:txBody>
          </p:sp>
        </p:grpSp>
      </p:grpSp>
      <p:grpSp>
        <p:nvGrpSpPr>
          <p:cNvPr id="19" name="Group 18"/>
          <p:cNvGrpSpPr/>
          <p:nvPr/>
        </p:nvGrpSpPr>
        <p:grpSpPr>
          <a:xfrm>
            <a:off x="7233524" y="5223485"/>
            <a:ext cx="1481625" cy="876338"/>
            <a:chOff x="8092650" y="4275173"/>
            <a:chExt cx="1453083" cy="859456"/>
          </a:xfrm>
        </p:grpSpPr>
        <p:pic>
          <p:nvPicPr>
            <p:cNvPr id="20" name="Picture 19"/>
            <p:cNvPicPr>
              <a:picLocks noChangeAspect="1"/>
            </p:cNvPicPr>
            <p:nvPr/>
          </p:nvPicPr>
          <p:blipFill>
            <a:blip r:embed="rId5"/>
            <a:stretch>
              <a:fillRect/>
            </a:stretch>
          </p:blipFill>
          <p:spPr>
            <a:xfrm>
              <a:off x="8448265" y="4275173"/>
              <a:ext cx="719485" cy="567206"/>
            </a:xfrm>
            <a:prstGeom prst="rect">
              <a:avLst/>
            </a:prstGeom>
          </p:spPr>
        </p:pic>
        <p:sp>
          <p:nvSpPr>
            <p:cNvPr id="21" name="TextBox 20"/>
            <p:cNvSpPr txBox="1"/>
            <p:nvPr/>
          </p:nvSpPr>
          <p:spPr>
            <a:xfrm>
              <a:off x="8092650" y="4852171"/>
              <a:ext cx="1453083" cy="282458"/>
            </a:xfrm>
            <a:prstGeom prst="rect">
              <a:avLst/>
            </a:prstGeom>
            <a:noFill/>
          </p:spPr>
          <p:txBody>
            <a:bodyPr wrap="none" lIns="0" tIns="0" rIns="0" bIns="0" rtlCol="0">
              <a:spAutoFit/>
            </a:bodyPr>
            <a:lstStyle/>
            <a:p>
              <a:r>
                <a:rPr lang="en-US" sz="1835" spc="-71" dirty="0">
                  <a:solidFill>
                    <a:schemeClr val="tx1">
                      <a:lumMod val="85000"/>
                      <a:lumOff val="15000"/>
                    </a:schemeClr>
                  </a:solidFill>
                </a:rPr>
                <a:t>Content Type B</a:t>
              </a:r>
              <a:endParaRPr lang="en-GB" sz="1835" spc="-71" dirty="0">
                <a:solidFill>
                  <a:schemeClr val="tx1">
                    <a:lumMod val="85000"/>
                    <a:lumOff val="15000"/>
                  </a:schemeClr>
                </a:solidFill>
              </a:endParaRPr>
            </a:p>
          </p:txBody>
        </p:sp>
      </p:grpSp>
      <p:cxnSp>
        <p:nvCxnSpPr>
          <p:cNvPr id="22" name="Straight Connector 21"/>
          <p:cNvCxnSpPr>
            <a:stCxn id="24" idx="1"/>
          </p:cNvCxnSpPr>
          <p:nvPr/>
        </p:nvCxnSpPr>
        <p:spPr>
          <a:xfrm flipH="1">
            <a:off x="6218120" y="2550465"/>
            <a:ext cx="1744810" cy="267585"/>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560190" y="2331223"/>
            <a:ext cx="922020" cy="951113"/>
          </a:xfrm>
          <a:prstGeom prst="straightConnector1">
            <a:avLst/>
          </a:prstGeom>
          <a:ln w="539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962930" y="2028656"/>
            <a:ext cx="2545691" cy="1043617"/>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600" dirty="0"/>
              <a:t>Manifest xml in the solution package introduces the feature framework elements.</a:t>
            </a:r>
          </a:p>
        </p:txBody>
      </p:sp>
      <p:cxnSp>
        <p:nvCxnSpPr>
          <p:cNvPr id="26" name="Straight Arrow Connector 25"/>
          <p:cNvCxnSpPr>
            <a:endCxn id="2" idx="3"/>
          </p:cNvCxnSpPr>
          <p:nvPr/>
        </p:nvCxnSpPr>
        <p:spPr>
          <a:xfrm flipH="1" flipV="1">
            <a:off x="2737581" y="3669592"/>
            <a:ext cx="3447233" cy="18524"/>
          </a:xfrm>
          <a:prstGeom prst="straightConnector1">
            <a:avLst/>
          </a:prstGeom>
          <a:ln w="539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stCxn id="5" idx="2"/>
            <a:endCxn id="58" idx="0"/>
          </p:cNvCxnSpPr>
          <p:nvPr/>
        </p:nvCxnSpPr>
        <p:spPr>
          <a:xfrm flipH="1">
            <a:off x="6675441" y="4831081"/>
            <a:ext cx="667496" cy="768329"/>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a:endCxn id="10" idx="3"/>
          </p:cNvCxnSpPr>
          <p:nvPr/>
        </p:nvCxnSpPr>
        <p:spPr>
          <a:xfrm flipH="1" flipV="1">
            <a:off x="7831500" y="4707030"/>
            <a:ext cx="1052112" cy="314035"/>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stCxn id="20" idx="0"/>
            <a:endCxn id="10" idx="2"/>
          </p:cNvCxnSpPr>
          <p:nvPr/>
        </p:nvCxnSpPr>
        <p:spPr>
          <a:xfrm flipH="1" flipV="1">
            <a:off x="7587219" y="4866781"/>
            <a:ext cx="375712" cy="356701"/>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454947" y="3458286"/>
            <a:ext cx="3253611" cy="288007"/>
          </a:xfrm>
          <a:prstGeom prst="rect">
            <a:avLst/>
          </a:prstGeom>
          <a:noFill/>
        </p:spPr>
        <p:txBody>
          <a:bodyPr wrap="none" lIns="0" tIns="0" rIns="0" bIns="0" rtlCol="0">
            <a:spAutoFit/>
          </a:bodyPr>
          <a:lstStyle/>
          <a:p>
            <a:r>
              <a:rPr lang="en-US" sz="1835" spc="-71" dirty="0">
                <a:solidFill>
                  <a:schemeClr val="tx1">
                    <a:lumMod val="75000"/>
                    <a:lumOff val="25000"/>
                  </a:schemeClr>
                </a:solidFill>
              </a:rPr>
              <a:t>\\15\templates\features\FeatureA</a:t>
            </a:r>
            <a:endParaRPr lang="en-GB" sz="1835" spc="-71" dirty="0">
              <a:solidFill>
                <a:schemeClr val="tx1">
                  <a:lumMod val="75000"/>
                  <a:lumOff val="25000"/>
                </a:schemeClr>
              </a:solidFill>
            </a:endParaRPr>
          </a:p>
        </p:txBody>
      </p:sp>
      <p:sp>
        <p:nvSpPr>
          <p:cNvPr id="48" name="TextBox 47"/>
          <p:cNvSpPr txBox="1"/>
          <p:nvPr/>
        </p:nvSpPr>
        <p:spPr>
          <a:xfrm>
            <a:off x="5597002" y="1783736"/>
            <a:ext cx="2548635" cy="320051"/>
          </a:xfrm>
          <a:prstGeom prst="rect">
            <a:avLst/>
          </a:prstGeom>
          <a:noFill/>
        </p:spPr>
        <p:txBody>
          <a:bodyPr wrap="none" lIns="0" tIns="0" rIns="0" bIns="0" rtlCol="0">
            <a:spAutoFit/>
          </a:bodyPr>
          <a:lstStyle/>
          <a:p>
            <a:r>
              <a:rPr lang="en-US" sz="2039" spc="-71" dirty="0">
                <a:solidFill>
                  <a:schemeClr val="tx1">
                    <a:lumMod val="75000"/>
                    <a:lumOff val="25000"/>
                  </a:schemeClr>
                </a:solidFill>
              </a:rPr>
              <a:t>Configuration database</a:t>
            </a:r>
            <a:endParaRPr lang="en-GB" sz="2039" spc="-71" dirty="0">
              <a:solidFill>
                <a:schemeClr val="tx1">
                  <a:lumMod val="75000"/>
                  <a:lumOff val="25000"/>
                </a:schemeClr>
              </a:solidFill>
            </a:endParaRPr>
          </a:p>
        </p:txBody>
      </p:sp>
      <p:grpSp>
        <p:nvGrpSpPr>
          <p:cNvPr id="50" name="Group 49"/>
          <p:cNvGrpSpPr/>
          <p:nvPr/>
        </p:nvGrpSpPr>
        <p:grpSpPr>
          <a:xfrm>
            <a:off x="1720702" y="2375843"/>
            <a:ext cx="1016879" cy="1966339"/>
            <a:chOff x="2689660" y="2407260"/>
            <a:chExt cx="997291" cy="1928460"/>
          </a:xfrm>
        </p:grpSpPr>
        <p:pic>
          <p:nvPicPr>
            <p:cNvPr id="2" name="Picture 1"/>
            <p:cNvPicPr>
              <a:picLocks noChangeAspect="1"/>
            </p:cNvPicPr>
            <p:nvPr/>
          </p:nvPicPr>
          <p:blipFill>
            <a:blip r:embed="rId6"/>
            <a:stretch>
              <a:fillRect/>
            </a:stretch>
          </p:blipFill>
          <p:spPr>
            <a:xfrm>
              <a:off x="2689660" y="3016450"/>
              <a:ext cx="997291" cy="1319270"/>
            </a:xfrm>
            <a:prstGeom prst="rect">
              <a:avLst/>
            </a:prstGeom>
          </p:spPr>
        </p:pic>
        <p:sp>
          <p:nvSpPr>
            <p:cNvPr id="49" name="TextBox 48"/>
            <p:cNvSpPr txBox="1"/>
            <p:nvPr/>
          </p:nvSpPr>
          <p:spPr>
            <a:xfrm>
              <a:off x="2710229" y="2407260"/>
              <a:ext cx="965901" cy="627771"/>
            </a:xfrm>
            <a:prstGeom prst="rect">
              <a:avLst/>
            </a:prstGeom>
            <a:noFill/>
          </p:spPr>
          <p:txBody>
            <a:bodyPr wrap="none" lIns="0" tIns="0" rIns="0" bIns="0" rtlCol="0">
              <a:spAutoFit/>
            </a:bodyPr>
            <a:lstStyle/>
            <a:p>
              <a:pPr algn="ctr"/>
              <a:r>
                <a:rPr lang="en-US" sz="2039" spc="-71" dirty="0">
                  <a:solidFill>
                    <a:schemeClr val="tx1">
                      <a:lumMod val="75000"/>
                      <a:lumOff val="25000"/>
                    </a:schemeClr>
                  </a:solidFill>
                </a:rPr>
                <a:t>Content </a:t>
              </a:r>
              <a:br>
                <a:rPr lang="en-US" sz="2039" spc="-71" dirty="0">
                  <a:solidFill>
                    <a:schemeClr val="tx1">
                      <a:lumMod val="75000"/>
                      <a:lumOff val="25000"/>
                    </a:schemeClr>
                  </a:solidFill>
                </a:rPr>
              </a:br>
              <a:r>
                <a:rPr lang="en-US" sz="2039" spc="-71" dirty="0">
                  <a:solidFill>
                    <a:schemeClr val="tx1">
                      <a:lumMod val="75000"/>
                      <a:lumOff val="25000"/>
                    </a:schemeClr>
                  </a:solidFill>
                </a:rPr>
                <a:t>database</a:t>
              </a:r>
              <a:endParaRPr lang="en-GB" sz="2039" spc="-71" dirty="0">
                <a:solidFill>
                  <a:schemeClr val="tx1">
                    <a:lumMod val="75000"/>
                    <a:lumOff val="25000"/>
                  </a:schemeClr>
                </a:solidFill>
              </a:endParaRPr>
            </a:p>
          </p:txBody>
        </p:sp>
      </p:grpSp>
      <p:grpSp>
        <p:nvGrpSpPr>
          <p:cNvPr id="54" name="Group 53"/>
          <p:cNvGrpSpPr/>
          <p:nvPr/>
        </p:nvGrpSpPr>
        <p:grpSpPr>
          <a:xfrm>
            <a:off x="8521011" y="4731893"/>
            <a:ext cx="1499610" cy="876338"/>
            <a:chOff x="8092650" y="4275173"/>
            <a:chExt cx="1470722" cy="859456"/>
          </a:xfrm>
        </p:grpSpPr>
        <p:pic>
          <p:nvPicPr>
            <p:cNvPr id="55" name="Picture 54"/>
            <p:cNvPicPr>
              <a:picLocks noChangeAspect="1"/>
            </p:cNvPicPr>
            <p:nvPr/>
          </p:nvPicPr>
          <p:blipFill>
            <a:blip r:embed="rId5"/>
            <a:stretch>
              <a:fillRect/>
            </a:stretch>
          </p:blipFill>
          <p:spPr>
            <a:xfrm>
              <a:off x="8448265" y="4275173"/>
              <a:ext cx="719485" cy="567206"/>
            </a:xfrm>
            <a:prstGeom prst="rect">
              <a:avLst/>
            </a:prstGeom>
          </p:spPr>
        </p:pic>
        <p:sp>
          <p:nvSpPr>
            <p:cNvPr id="56" name="TextBox 55"/>
            <p:cNvSpPr txBox="1"/>
            <p:nvPr/>
          </p:nvSpPr>
          <p:spPr>
            <a:xfrm>
              <a:off x="8092650" y="4852171"/>
              <a:ext cx="1470722" cy="282458"/>
            </a:xfrm>
            <a:prstGeom prst="rect">
              <a:avLst/>
            </a:prstGeom>
            <a:noFill/>
          </p:spPr>
          <p:txBody>
            <a:bodyPr wrap="none" lIns="0" tIns="0" rIns="0" bIns="0" rtlCol="0">
              <a:spAutoFit/>
            </a:bodyPr>
            <a:lstStyle/>
            <a:p>
              <a:r>
                <a:rPr lang="en-US" sz="1835" spc="-71" dirty="0">
                  <a:solidFill>
                    <a:schemeClr val="tx1">
                      <a:lumMod val="85000"/>
                      <a:lumOff val="15000"/>
                    </a:schemeClr>
                  </a:solidFill>
                </a:rPr>
                <a:t>Content Type A</a:t>
              </a:r>
              <a:endParaRPr lang="en-GB" sz="1835" spc="-71" dirty="0">
                <a:solidFill>
                  <a:schemeClr val="tx1">
                    <a:lumMod val="85000"/>
                    <a:lumOff val="15000"/>
                  </a:schemeClr>
                </a:solidFill>
              </a:endParaRPr>
            </a:p>
          </p:txBody>
        </p:sp>
      </p:grpSp>
      <p:grpSp>
        <p:nvGrpSpPr>
          <p:cNvPr id="57" name="Group 56"/>
          <p:cNvGrpSpPr/>
          <p:nvPr/>
        </p:nvGrpSpPr>
        <p:grpSpPr>
          <a:xfrm>
            <a:off x="5946032" y="5599413"/>
            <a:ext cx="1493070" cy="876338"/>
            <a:chOff x="8092650" y="4275173"/>
            <a:chExt cx="1464309" cy="859456"/>
          </a:xfrm>
        </p:grpSpPr>
        <p:pic>
          <p:nvPicPr>
            <p:cNvPr id="58" name="Picture 57"/>
            <p:cNvPicPr>
              <a:picLocks noChangeAspect="1"/>
            </p:cNvPicPr>
            <p:nvPr/>
          </p:nvPicPr>
          <p:blipFill>
            <a:blip r:embed="rId5"/>
            <a:stretch>
              <a:fillRect/>
            </a:stretch>
          </p:blipFill>
          <p:spPr>
            <a:xfrm>
              <a:off x="8448265" y="4275173"/>
              <a:ext cx="719485" cy="567206"/>
            </a:xfrm>
            <a:prstGeom prst="rect">
              <a:avLst/>
            </a:prstGeom>
          </p:spPr>
        </p:pic>
        <p:sp>
          <p:nvSpPr>
            <p:cNvPr id="59" name="TextBox 58"/>
            <p:cNvSpPr txBox="1"/>
            <p:nvPr/>
          </p:nvSpPr>
          <p:spPr>
            <a:xfrm>
              <a:off x="8092650" y="4852171"/>
              <a:ext cx="1464309" cy="282458"/>
            </a:xfrm>
            <a:prstGeom prst="rect">
              <a:avLst/>
            </a:prstGeom>
            <a:noFill/>
          </p:spPr>
          <p:txBody>
            <a:bodyPr wrap="none" lIns="0" tIns="0" rIns="0" bIns="0" rtlCol="0">
              <a:spAutoFit/>
            </a:bodyPr>
            <a:lstStyle/>
            <a:p>
              <a:r>
                <a:rPr lang="en-US" sz="1835" spc="-71" dirty="0">
                  <a:solidFill>
                    <a:schemeClr val="tx1">
                      <a:lumMod val="85000"/>
                      <a:lumOff val="15000"/>
                    </a:schemeClr>
                  </a:solidFill>
                </a:rPr>
                <a:t>Content Type C</a:t>
              </a:r>
              <a:endParaRPr lang="en-GB" sz="1835" spc="-71" dirty="0">
                <a:solidFill>
                  <a:schemeClr val="tx1">
                    <a:lumMod val="85000"/>
                    <a:lumOff val="15000"/>
                  </a:schemeClr>
                </a:solidFill>
              </a:endParaRPr>
            </a:p>
          </p:txBody>
        </p:sp>
      </p:grpSp>
      <p:cxnSp>
        <p:nvCxnSpPr>
          <p:cNvPr id="65" name="Straight Arrow Connector 64"/>
          <p:cNvCxnSpPr/>
          <p:nvPr/>
        </p:nvCxnSpPr>
        <p:spPr>
          <a:xfrm flipH="1" flipV="1">
            <a:off x="3019126" y="3925876"/>
            <a:ext cx="3504320" cy="1586781"/>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flipV="1">
            <a:off x="2941634" y="3895816"/>
            <a:ext cx="4589179" cy="1516884"/>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flipV="1">
            <a:off x="2981863" y="3925876"/>
            <a:ext cx="5799136" cy="1241402"/>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6" name="Straight Connector 85"/>
          <p:cNvCxnSpPr/>
          <p:nvPr/>
        </p:nvCxnSpPr>
        <p:spPr>
          <a:xfrm flipV="1">
            <a:off x="3532496" y="4707030"/>
            <a:ext cx="1629752" cy="738331"/>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H="1" flipV="1">
            <a:off x="7868881" y="4412863"/>
            <a:ext cx="2318554" cy="4992"/>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915297" y="3891055"/>
            <a:ext cx="2312933" cy="1043617"/>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600" dirty="0"/>
              <a:t>Feature framework feature with element xml files for content type and site columns.</a:t>
            </a:r>
          </a:p>
        </p:txBody>
      </p:sp>
      <p:grpSp>
        <p:nvGrpSpPr>
          <p:cNvPr id="92" name="Group 91"/>
          <p:cNvGrpSpPr/>
          <p:nvPr/>
        </p:nvGrpSpPr>
        <p:grpSpPr>
          <a:xfrm>
            <a:off x="4268067" y="1273302"/>
            <a:ext cx="1292123" cy="1709289"/>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7"/>
              <a:stretch>
                <a:fillRect/>
              </a:stretch>
            </p:blipFill>
            <p:spPr>
              <a:xfrm>
                <a:off x="4132613" y="1288840"/>
                <a:ext cx="1267232" cy="1676363"/>
              </a:xfrm>
              <a:prstGeom prst="rect">
                <a:avLst/>
              </a:prstGeom>
            </p:spPr>
          </p:pic>
          <p:sp>
            <p:nvSpPr>
              <p:cNvPr id="45" name="TextBox 44"/>
              <p:cNvSpPr txBox="1"/>
              <p:nvPr/>
            </p:nvSpPr>
            <p:spPr>
              <a:xfrm>
                <a:off x="4258333" y="2448243"/>
                <a:ext cx="992517" cy="219797"/>
              </a:xfrm>
              <a:prstGeom prst="rect">
                <a:avLst/>
              </a:prstGeom>
              <a:noFill/>
            </p:spPr>
            <p:txBody>
              <a:bodyPr wrap="none" lIns="0" tIns="0" rIns="0" bIns="0" rtlCol="0">
                <a:spAutoFit/>
              </a:bodyPr>
              <a:lstStyle/>
              <a:p>
                <a:pPr algn="ctr"/>
                <a:r>
                  <a:rPr lang="en-US" sz="1428" spc="-71" dirty="0"/>
                  <a:t>WSP package</a:t>
                </a:r>
                <a:endParaRPr lang="en-GB" sz="1428" spc="-71" dirty="0"/>
              </a:p>
            </p:txBody>
          </p:sp>
        </p:grpSp>
        <p:pic>
          <p:nvPicPr>
            <p:cNvPr id="91" name="Picture 90"/>
            <p:cNvPicPr>
              <a:picLocks noChangeAspect="1"/>
            </p:cNvPicPr>
            <p:nvPr/>
          </p:nvPicPr>
          <p:blipFill>
            <a:blip r:embed="rId8">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654580" y="2555797"/>
            <a:ext cx="524505" cy="524505"/>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1</a:t>
              </a:r>
            </a:p>
          </p:txBody>
        </p:sp>
      </p:grpSp>
      <p:grpSp>
        <p:nvGrpSpPr>
          <p:cNvPr id="96" name="Group 95"/>
          <p:cNvGrpSpPr/>
          <p:nvPr/>
        </p:nvGrpSpPr>
        <p:grpSpPr>
          <a:xfrm>
            <a:off x="8506039" y="4018455"/>
            <a:ext cx="524505" cy="524505"/>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2</a:t>
              </a:r>
            </a:p>
          </p:txBody>
        </p:sp>
      </p:grpSp>
      <p:grpSp>
        <p:nvGrpSpPr>
          <p:cNvPr id="99" name="Group 98"/>
          <p:cNvGrpSpPr/>
          <p:nvPr/>
        </p:nvGrpSpPr>
        <p:grpSpPr>
          <a:xfrm>
            <a:off x="3973390" y="5073347"/>
            <a:ext cx="524505" cy="524505"/>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3</a:t>
              </a:r>
            </a:p>
          </p:txBody>
        </p:sp>
      </p:grpSp>
      <p:sp>
        <p:nvSpPr>
          <p:cNvPr id="3" name="Title 2"/>
          <p:cNvSpPr>
            <a:spLocks noGrp="1"/>
          </p:cNvSpPr>
          <p:nvPr>
            <p:ph type="title"/>
          </p:nvPr>
        </p:nvSpPr>
        <p:spPr/>
        <p:txBody>
          <a:bodyPr>
            <a:normAutofit fontScale="90000"/>
          </a:bodyPr>
          <a:lstStyle/>
          <a:p>
            <a:r>
              <a:rPr lang="en-US" dirty="0" smtClean="0"/>
              <a:t>Content type and site columns with dependency</a:t>
            </a:r>
            <a:br>
              <a:rPr lang="en-US" dirty="0" smtClean="0"/>
            </a:br>
            <a:r>
              <a:rPr lang="en-US" sz="2855" dirty="0"/>
              <a:t>Not recommended approach</a:t>
            </a:r>
            <a:endParaRPr lang="en-GB" dirty="0"/>
          </a:p>
        </p:txBody>
      </p:sp>
    </p:spTree>
    <p:extLst>
      <p:ext uri="{BB962C8B-B14F-4D97-AF65-F5344CB8AC3E}">
        <p14:creationId xmlns:p14="http://schemas.microsoft.com/office/powerpoint/2010/main" val="82660993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1000"/>
                                        <p:tgtEl>
                                          <p:spTgt spid="57"/>
                                        </p:tgtEl>
                                      </p:cBhvr>
                                    </p:animEffect>
                                    <p:anim calcmode="lin" valueType="num">
                                      <p:cBhvr>
                                        <p:cTn id="45" dur="1000" fill="hold"/>
                                        <p:tgtEl>
                                          <p:spTgt spid="57"/>
                                        </p:tgtEl>
                                        <p:attrNameLst>
                                          <p:attrName>ppt_x</p:attrName>
                                        </p:attrNameLst>
                                      </p:cBhvr>
                                      <p:tavLst>
                                        <p:tav tm="0">
                                          <p:val>
                                            <p:strVal val="#ppt_x"/>
                                          </p:val>
                                        </p:tav>
                                        <p:tav tm="100000">
                                          <p:val>
                                            <p:strVal val="#ppt_x"/>
                                          </p:val>
                                        </p:tav>
                                      </p:tavLst>
                                    </p:anim>
                                    <p:anim calcmode="lin" valueType="num">
                                      <p:cBhvr>
                                        <p:cTn id="46" dur="1000" fill="hold"/>
                                        <p:tgtEl>
                                          <p:spTgt spid="5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1000"/>
                                        <p:tgtEl>
                                          <p:spTgt spid="96"/>
                                        </p:tgtEl>
                                      </p:cBhvr>
                                    </p:animEffect>
                                    <p:anim calcmode="lin" valueType="num">
                                      <p:cBhvr>
                                        <p:cTn id="70" dur="1000" fill="hold"/>
                                        <p:tgtEl>
                                          <p:spTgt spid="96"/>
                                        </p:tgtEl>
                                        <p:attrNameLst>
                                          <p:attrName>ppt_x</p:attrName>
                                        </p:attrNameLst>
                                      </p:cBhvr>
                                      <p:tavLst>
                                        <p:tav tm="0">
                                          <p:val>
                                            <p:strVal val="#ppt_x"/>
                                          </p:val>
                                        </p:tav>
                                        <p:tav tm="100000">
                                          <p:val>
                                            <p:strVal val="#ppt_x"/>
                                          </p:val>
                                        </p:tav>
                                      </p:tavLst>
                                    </p:anim>
                                    <p:anim calcmode="lin" valueType="num">
                                      <p:cBhvr>
                                        <p:cTn id="71" dur="1000" fill="hold"/>
                                        <p:tgtEl>
                                          <p:spTgt spid="9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fade">
                                      <p:cBhvr>
                                        <p:cTn id="74" dur="1000"/>
                                        <p:tgtEl>
                                          <p:spTgt spid="88"/>
                                        </p:tgtEl>
                                      </p:cBhvr>
                                    </p:animEffect>
                                    <p:anim calcmode="lin" valueType="num">
                                      <p:cBhvr>
                                        <p:cTn id="75" dur="1000" fill="hold"/>
                                        <p:tgtEl>
                                          <p:spTgt spid="88"/>
                                        </p:tgtEl>
                                        <p:attrNameLst>
                                          <p:attrName>ppt_x</p:attrName>
                                        </p:attrNameLst>
                                      </p:cBhvr>
                                      <p:tavLst>
                                        <p:tav tm="0">
                                          <p:val>
                                            <p:strVal val="#ppt_x"/>
                                          </p:val>
                                        </p:tav>
                                        <p:tav tm="100000">
                                          <p:val>
                                            <p:strVal val="#ppt_x"/>
                                          </p:val>
                                        </p:tav>
                                      </p:tavLst>
                                    </p:anim>
                                    <p:anim calcmode="lin" valueType="num">
                                      <p:cBhvr>
                                        <p:cTn id="76" dur="1000" fill="hold"/>
                                        <p:tgtEl>
                                          <p:spTgt spid="8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1000"/>
                                        <p:tgtEl>
                                          <p:spTgt spid="84"/>
                                        </p:tgtEl>
                                      </p:cBhvr>
                                    </p:animEffect>
                                    <p:anim calcmode="lin" valueType="num">
                                      <p:cBhvr>
                                        <p:cTn id="80" dur="1000" fill="hold"/>
                                        <p:tgtEl>
                                          <p:spTgt spid="84"/>
                                        </p:tgtEl>
                                        <p:attrNameLst>
                                          <p:attrName>ppt_x</p:attrName>
                                        </p:attrNameLst>
                                      </p:cBhvr>
                                      <p:tavLst>
                                        <p:tav tm="0">
                                          <p:val>
                                            <p:strVal val="#ppt_x"/>
                                          </p:val>
                                        </p:tav>
                                        <p:tav tm="100000">
                                          <p:val>
                                            <p:strVal val="#ppt_x"/>
                                          </p:val>
                                        </p:tav>
                                      </p:tavLst>
                                    </p:anim>
                                    <p:anim calcmode="lin" valueType="num">
                                      <p:cBhvr>
                                        <p:cTn id="8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000"/>
                                        <p:tgtEl>
                                          <p:spTgt spid="26"/>
                                        </p:tgtEl>
                                      </p:cBhvr>
                                    </p:animEffect>
                                    <p:anim calcmode="lin" valueType="num">
                                      <p:cBhvr>
                                        <p:cTn id="87" dur="1000" fill="hold"/>
                                        <p:tgtEl>
                                          <p:spTgt spid="26"/>
                                        </p:tgtEl>
                                        <p:attrNameLst>
                                          <p:attrName>ppt_x</p:attrName>
                                        </p:attrNameLst>
                                      </p:cBhvr>
                                      <p:tavLst>
                                        <p:tav tm="0">
                                          <p:val>
                                            <p:strVal val="#ppt_x"/>
                                          </p:val>
                                        </p:tav>
                                        <p:tav tm="100000">
                                          <p:val>
                                            <p:strVal val="#ppt_x"/>
                                          </p:val>
                                        </p:tav>
                                      </p:tavLst>
                                    </p:anim>
                                    <p:anim calcmode="lin" valueType="num">
                                      <p:cBhvr>
                                        <p:cTn id="88" dur="1000" fill="hold"/>
                                        <p:tgtEl>
                                          <p:spTgt spid="2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1000"/>
                                        <p:tgtEl>
                                          <p:spTgt spid="70"/>
                                        </p:tgtEl>
                                      </p:cBhvr>
                                    </p:animEffect>
                                    <p:anim calcmode="lin" valueType="num">
                                      <p:cBhvr>
                                        <p:cTn id="92" dur="1000" fill="hold"/>
                                        <p:tgtEl>
                                          <p:spTgt spid="70"/>
                                        </p:tgtEl>
                                        <p:attrNameLst>
                                          <p:attrName>ppt_x</p:attrName>
                                        </p:attrNameLst>
                                      </p:cBhvr>
                                      <p:tavLst>
                                        <p:tav tm="0">
                                          <p:val>
                                            <p:strVal val="#ppt_x"/>
                                          </p:val>
                                        </p:tav>
                                        <p:tav tm="100000">
                                          <p:val>
                                            <p:strVal val="#ppt_x"/>
                                          </p:val>
                                        </p:tav>
                                      </p:tavLst>
                                    </p:anim>
                                    <p:anim calcmode="lin" valueType="num">
                                      <p:cBhvr>
                                        <p:cTn id="93" dur="1000" fill="hold"/>
                                        <p:tgtEl>
                                          <p:spTgt spid="7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1000"/>
                                        <p:tgtEl>
                                          <p:spTgt spid="68"/>
                                        </p:tgtEl>
                                      </p:cBhvr>
                                    </p:animEffect>
                                    <p:anim calcmode="lin" valueType="num">
                                      <p:cBhvr>
                                        <p:cTn id="97" dur="1000" fill="hold"/>
                                        <p:tgtEl>
                                          <p:spTgt spid="68"/>
                                        </p:tgtEl>
                                        <p:attrNameLst>
                                          <p:attrName>ppt_x</p:attrName>
                                        </p:attrNameLst>
                                      </p:cBhvr>
                                      <p:tavLst>
                                        <p:tav tm="0">
                                          <p:val>
                                            <p:strVal val="#ppt_x"/>
                                          </p:val>
                                        </p:tav>
                                        <p:tav tm="100000">
                                          <p:val>
                                            <p:strVal val="#ppt_x"/>
                                          </p:val>
                                        </p:tav>
                                      </p:tavLst>
                                    </p:anim>
                                    <p:anim calcmode="lin" valueType="num">
                                      <p:cBhvr>
                                        <p:cTn id="98" dur="1000" fill="hold"/>
                                        <p:tgtEl>
                                          <p:spTgt spid="6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1000"/>
                                        <p:tgtEl>
                                          <p:spTgt spid="65"/>
                                        </p:tgtEl>
                                      </p:cBhvr>
                                    </p:animEffect>
                                    <p:anim calcmode="lin" valueType="num">
                                      <p:cBhvr>
                                        <p:cTn id="102" dur="1000" fill="hold"/>
                                        <p:tgtEl>
                                          <p:spTgt spid="65"/>
                                        </p:tgtEl>
                                        <p:attrNameLst>
                                          <p:attrName>ppt_x</p:attrName>
                                        </p:attrNameLst>
                                      </p:cBhvr>
                                      <p:tavLst>
                                        <p:tav tm="0">
                                          <p:val>
                                            <p:strVal val="#ppt_x"/>
                                          </p:val>
                                        </p:tav>
                                        <p:tav tm="100000">
                                          <p:val>
                                            <p:strVal val="#ppt_x"/>
                                          </p:val>
                                        </p:tav>
                                      </p:tavLst>
                                    </p:anim>
                                    <p:anim calcmode="lin" valueType="num">
                                      <p:cBhvr>
                                        <p:cTn id="103" dur="1000" fill="hold"/>
                                        <p:tgtEl>
                                          <p:spTgt spid="6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1000"/>
                                        <p:tgtEl>
                                          <p:spTgt spid="86"/>
                                        </p:tgtEl>
                                      </p:cBhvr>
                                    </p:animEffect>
                                    <p:anim calcmode="lin" valueType="num">
                                      <p:cBhvr>
                                        <p:cTn id="107" dur="1000" fill="hold"/>
                                        <p:tgtEl>
                                          <p:spTgt spid="86"/>
                                        </p:tgtEl>
                                        <p:attrNameLst>
                                          <p:attrName>ppt_x</p:attrName>
                                        </p:attrNameLst>
                                      </p:cBhvr>
                                      <p:tavLst>
                                        <p:tav tm="0">
                                          <p:val>
                                            <p:strVal val="#ppt_x"/>
                                          </p:val>
                                        </p:tav>
                                        <p:tav tm="100000">
                                          <p:val>
                                            <p:strVal val="#ppt_x"/>
                                          </p:val>
                                        </p:tav>
                                      </p:tavLst>
                                    </p:anim>
                                    <p:anim calcmode="lin" valueType="num">
                                      <p:cBhvr>
                                        <p:cTn id="108" dur="1000" fill="hold"/>
                                        <p:tgtEl>
                                          <p:spTgt spid="8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1000"/>
                                        <p:tgtEl>
                                          <p:spTgt spid="99"/>
                                        </p:tgtEl>
                                      </p:cBhvr>
                                    </p:animEffect>
                                    <p:anim calcmode="lin" valueType="num">
                                      <p:cBhvr>
                                        <p:cTn id="112" dur="1000" fill="hold"/>
                                        <p:tgtEl>
                                          <p:spTgt spid="99"/>
                                        </p:tgtEl>
                                        <p:attrNameLst>
                                          <p:attrName>ppt_x</p:attrName>
                                        </p:attrNameLst>
                                      </p:cBhvr>
                                      <p:tavLst>
                                        <p:tav tm="0">
                                          <p:val>
                                            <p:strVal val="#ppt_x"/>
                                          </p:val>
                                        </p:tav>
                                        <p:tav tm="100000">
                                          <p:val>
                                            <p:strVal val="#ppt_x"/>
                                          </p:val>
                                        </p:tav>
                                      </p:tavLst>
                                    </p:anim>
                                    <p:anim calcmode="lin" valueType="num">
                                      <p:cBhvr>
                                        <p:cTn id="113" dur="1000" fill="hold"/>
                                        <p:tgtEl>
                                          <p:spTgt spid="9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1000"/>
                                        <p:tgtEl>
                                          <p:spTgt spid="85"/>
                                        </p:tgtEl>
                                      </p:cBhvr>
                                    </p:animEffect>
                                    <p:anim calcmode="lin" valueType="num">
                                      <p:cBhvr>
                                        <p:cTn id="117" dur="1000" fill="hold"/>
                                        <p:tgtEl>
                                          <p:spTgt spid="85"/>
                                        </p:tgtEl>
                                        <p:attrNameLst>
                                          <p:attrName>ppt_x</p:attrName>
                                        </p:attrNameLst>
                                      </p:cBhvr>
                                      <p:tavLst>
                                        <p:tav tm="0">
                                          <p:val>
                                            <p:strVal val="#ppt_x"/>
                                          </p:val>
                                        </p:tav>
                                        <p:tav tm="100000">
                                          <p:val>
                                            <p:strVal val="#ppt_x"/>
                                          </p:val>
                                        </p:tav>
                                      </p:tavLst>
                                    </p:anim>
                                    <p:anim calcmode="lin" valueType="num">
                                      <p:cBhvr>
                                        <p:cTn id="11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24" grpId="0" animBg="1"/>
      <p:bldP spid="41" grpId="0"/>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184812" y="3158628"/>
            <a:ext cx="1652922" cy="1713721"/>
            <a:chOff x="5313484" y="2669378"/>
            <a:chExt cx="1951995" cy="2085329"/>
          </a:xfrm>
        </p:grpSpPr>
        <p:pic>
          <p:nvPicPr>
            <p:cNvPr id="7" name="Picture 6"/>
            <p:cNvPicPr>
              <a:picLocks noChangeAspect="1"/>
            </p:cNvPicPr>
            <p:nvPr/>
          </p:nvPicPr>
          <p:blipFill>
            <a:blip r:embed="rId3"/>
            <a:stretch>
              <a:fillRect/>
            </a:stretch>
          </p:blipFill>
          <p:spPr>
            <a:xfrm>
              <a:off x="5313484" y="2669378"/>
              <a:ext cx="1367669" cy="1288605"/>
            </a:xfrm>
            <a:prstGeom prst="rect">
              <a:avLst/>
            </a:prstGeom>
          </p:spPr>
        </p:pic>
        <p:grpSp>
          <p:nvGrpSpPr>
            <p:cNvPr id="11" name="Group 10"/>
            <p:cNvGrpSpPr/>
            <p:nvPr/>
          </p:nvGrpSpPr>
          <p:grpSpPr>
            <a:xfrm>
              <a:off x="6225371" y="3644757"/>
              <a:ext cx="1040108" cy="1109950"/>
              <a:chOff x="3280291" y="4160874"/>
              <a:chExt cx="1040108" cy="1109950"/>
            </a:xfrm>
          </p:grpSpPr>
          <p:pic>
            <p:nvPicPr>
              <p:cNvPr id="5" name="Picture 4"/>
              <p:cNvPicPr>
                <a:picLocks noChangeAspect="1"/>
              </p:cNvPicPr>
              <p:nvPr/>
            </p:nvPicPr>
            <p:blipFill>
              <a:blip r:embed="rId4"/>
              <a:stretch>
                <a:fillRect/>
              </a:stretch>
            </p:blipFill>
            <p:spPr>
              <a:xfrm>
                <a:off x="3280291" y="4160874"/>
                <a:ext cx="911565" cy="1059734"/>
              </a:xfrm>
              <a:prstGeom prst="rect">
                <a:avLst/>
              </a:prstGeom>
            </p:spPr>
          </p:pic>
          <p:sp>
            <p:nvSpPr>
              <p:cNvPr id="10" name="TextBox 9"/>
              <p:cNvSpPr txBox="1"/>
              <p:nvPr/>
            </p:nvSpPr>
            <p:spPr>
              <a:xfrm>
                <a:off x="3736073" y="4875262"/>
                <a:ext cx="584326" cy="395562"/>
              </a:xfrm>
              <a:prstGeom prst="rect">
                <a:avLst/>
              </a:prstGeom>
              <a:solidFill>
                <a:schemeClr val="tx1">
                  <a:lumMod val="95000"/>
                </a:schemeClr>
              </a:solidFill>
              <a:ln>
                <a:solidFill>
                  <a:schemeClr val="tx1">
                    <a:lumMod val="50000"/>
                  </a:schemeClr>
                </a:solidFill>
              </a:ln>
            </p:spPr>
            <p:txBody>
              <a:bodyPr wrap="none" lIns="73414" tIns="0" rIns="73414" bIns="36707" rtlCol="0">
                <a:spAutoFit/>
              </a:bodyPr>
              <a:lstStyle/>
              <a:p>
                <a:r>
                  <a:rPr lang="en-US" sz="1835" spc="-71" dirty="0">
                    <a:solidFill>
                      <a:schemeClr val="bg1">
                        <a:lumMod val="75000"/>
                        <a:lumOff val="25000"/>
                      </a:schemeClr>
                    </a:solidFill>
                  </a:rPr>
                  <a:t>xml</a:t>
                </a:r>
                <a:endParaRPr lang="en-GB" sz="1835" spc="-71" dirty="0">
                  <a:solidFill>
                    <a:schemeClr val="bg1">
                      <a:lumMod val="75000"/>
                      <a:lumOff val="25000"/>
                    </a:schemeClr>
                  </a:solidFill>
                </a:endParaRPr>
              </a:p>
            </p:txBody>
          </p:sp>
        </p:grpSp>
      </p:grpSp>
      <p:grpSp>
        <p:nvGrpSpPr>
          <p:cNvPr id="19" name="Group 3"/>
          <p:cNvGrpSpPr/>
          <p:nvPr/>
        </p:nvGrpSpPr>
        <p:grpSpPr>
          <a:xfrm>
            <a:off x="2379266" y="4858640"/>
            <a:ext cx="1481625" cy="876338"/>
            <a:chOff x="8092650" y="4275173"/>
            <a:chExt cx="1453083" cy="859456"/>
          </a:xfrm>
        </p:grpSpPr>
        <p:pic>
          <p:nvPicPr>
            <p:cNvPr id="20" name="Picture 7"/>
            <p:cNvPicPr>
              <a:picLocks noChangeAspect="1"/>
            </p:cNvPicPr>
            <p:nvPr/>
          </p:nvPicPr>
          <p:blipFill>
            <a:blip r:embed="rId5"/>
            <a:stretch>
              <a:fillRect/>
            </a:stretch>
          </p:blipFill>
          <p:spPr>
            <a:xfrm>
              <a:off x="8448265" y="4275173"/>
              <a:ext cx="719485" cy="567206"/>
            </a:xfrm>
            <a:prstGeom prst="rect">
              <a:avLst/>
            </a:prstGeom>
          </p:spPr>
        </p:pic>
        <p:sp>
          <p:nvSpPr>
            <p:cNvPr id="21" name="TextBox 8"/>
            <p:cNvSpPr txBox="1"/>
            <p:nvPr/>
          </p:nvSpPr>
          <p:spPr>
            <a:xfrm>
              <a:off x="8092650" y="4852171"/>
              <a:ext cx="1453083" cy="282458"/>
            </a:xfrm>
            <a:prstGeom prst="rect">
              <a:avLst/>
            </a:prstGeom>
            <a:noFill/>
          </p:spPr>
          <p:txBody>
            <a:bodyPr wrap="none" lIns="0" tIns="0" rIns="0" bIns="0" rtlCol="0">
              <a:spAutoFit/>
            </a:bodyPr>
            <a:lstStyle/>
            <a:p>
              <a:r>
                <a:rPr lang="en-US" sz="1835" spc="-71" dirty="0">
                  <a:solidFill>
                    <a:schemeClr val="tx1">
                      <a:lumMod val="50000"/>
                      <a:lumOff val="50000"/>
                    </a:schemeClr>
                  </a:solidFill>
                </a:rPr>
                <a:t>Content Type B</a:t>
              </a:r>
              <a:endParaRPr lang="en-GB" sz="1835" spc="-71" dirty="0">
                <a:solidFill>
                  <a:schemeClr val="tx1">
                    <a:lumMod val="50000"/>
                    <a:lumOff val="50000"/>
                  </a:schemeClr>
                </a:solidFill>
              </a:endParaRPr>
            </a:p>
          </p:txBody>
        </p:sp>
      </p:grpSp>
      <p:cxnSp>
        <p:nvCxnSpPr>
          <p:cNvPr id="22" name="Straight Connector 21"/>
          <p:cNvCxnSpPr>
            <a:stCxn id="24" idx="1"/>
          </p:cNvCxnSpPr>
          <p:nvPr/>
        </p:nvCxnSpPr>
        <p:spPr>
          <a:xfrm flipH="1">
            <a:off x="6218118" y="2550464"/>
            <a:ext cx="1744811" cy="267586"/>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560190" y="2331223"/>
            <a:ext cx="922020" cy="951113"/>
          </a:xfrm>
          <a:prstGeom prst="straightConnector1">
            <a:avLst/>
          </a:prstGeom>
          <a:ln w="539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962930" y="2136829"/>
            <a:ext cx="1952367" cy="827272"/>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24" dirty="0"/>
              <a:t>Manifest xml in the solution package introduces the feature framework elements.</a:t>
            </a:r>
          </a:p>
        </p:txBody>
      </p:sp>
      <p:cxnSp>
        <p:nvCxnSpPr>
          <p:cNvPr id="26" name="Straight Arrow Connector 25"/>
          <p:cNvCxnSpPr>
            <a:endCxn id="2" idx="3"/>
          </p:cNvCxnSpPr>
          <p:nvPr/>
        </p:nvCxnSpPr>
        <p:spPr>
          <a:xfrm flipH="1" flipV="1">
            <a:off x="2737581" y="3669592"/>
            <a:ext cx="3447233" cy="18524"/>
          </a:xfrm>
          <a:prstGeom prst="straightConnector1">
            <a:avLst/>
          </a:prstGeom>
          <a:ln w="539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58" idx="0"/>
          </p:cNvCxnSpPr>
          <p:nvPr/>
        </p:nvCxnSpPr>
        <p:spPr>
          <a:xfrm flipH="1">
            <a:off x="1821183" y="4479987"/>
            <a:ext cx="296255" cy="754578"/>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p:cNvCxnSpPr>
          <p:nvPr/>
        </p:nvCxnSpPr>
        <p:spPr>
          <a:xfrm flipH="1" flipV="1">
            <a:off x="2754595" y="4217602"/>
            <a:ext cx="1274759" cy="438615"/>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stCxn id="20" idx="0"/>
          </p:cNvCxnSpPr>
          <p:nvPr/>
        </p:nvCxnSpPr>
        <p:spPr>
          <a:xfrm flipH="1" flipV="1">
            <a:off x="2596411" y="4412864"/>
            <a:ext cx="512262" cy="445774"/>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454947" y="3458286"/>
            <a:ext cx="3253611" cy="288007"/>
          </a:xfrm>
          <a:prstGeom prst="rect">
            <a:avLst/>
          </a:prstGeom>
          <a:noFill/>
        </p:spPr>
        <p:txBody>
          <a:bodyPr wrap="none" lIns="0" tIns="0" rIns="0" bIns="0" rtlCol="0">
            <a:spAutoFit/>
          </a:bodyPr>
          <a:lstStyle/>
          <a:p>
            <a:r>
              <a:rPr lang="en-US" sz="1835" spc="-71" dirty="0">
                <a:solidFill>
                  <a:schemeClr val="tx1">
                    <a:lumMod val="75000"/>
                    <a:lumOff val="25000"/>
                  </a:schemeClr>
                </a:solidFill>
              </a:rPr>
              <a:t>\\15\templates\features\FeatureA</a:t>
            </a:r>
            <a:endParaRPr lang="en-GB" sz="1835" spc="-71" dirty="0">
              <a:solidFill>
                <a:schemeClr val="tx1">
                  <a:lumMod val="75000"/>
                  <a:lumOff val="25000"/>
                </a:schemeClr>
              </a:solidFill>
            </a:endParaRPr>
          </a:p>
        </p:txBody>
      </p:sp>
      <p:sp>
        <p:nvSpPr>
          <p:cNvPr id="48" name="TextBox 47"/>
          <p:cNvSpPr txBox="1"/>
          <p:nvPr/>
        </p:nvSpPr>
        <p:spPr>
          <a:xfrm>
            <a:off x="5597002" y="1783736"/>
            <a:ext cx="2548635" cy="320051"/>
          </a:xfrm>
          <a:prstGeom prst="rect">
            <a:avLst/>
          </a:prstGeom>
          <a:noFill/>
        </p:spPr>
        <p:txBody>
          <a:bodyPr wrap="none" lIns="0" tIns="0" rIns="0" bIns="0" rtlCol="0">
            <a:spAutoFit/>
          </a:bodyPr>
          <a:lstStyle/>
          <a:p>
            <a:r>
              <a:rPr lang="en-US" sz="2039" spc="-71" dirty="0">
                <a:solidFill>
                  <a:schemeClr val="tx1">
                    <a:lumMod val="75000"/>
                    <a:lumOff val="25000"/>
                  </a:schemeClr>
                </a:solidFill>
              </a:rPr>
              <a:t>Configuration database</a:t>
            </a:r>
            <a:endParaRPr lang="en-GB" sz="2039" spc="-71" dirty="0">
              <a:solidFill>
                <a:schemeClr val="tx1">
                  <a:lumMod val="75000"/>
                  <a:lumOff val="25000"/>
                </a:schemeClr>
              </a:solidFill>
            </a:endParaRPr>
          </a:p>
        </p:txBody>
      </p:sp>
      <p:grpSp>
        <p:nvGrpSpPr>
          <p:cNvPr id="50" name="Group 49"/>
          <p:cNvGrpSpPr/>
          <p:nvPr/>
        </p:nvGrpSpPr>
        <p:grpSpPr>
          <a:xfrm>
            <a:off x="1720702" y="2371631"/>
            <a:ext cx="1016879" cy="1970553"/>
            <a:chOff x="2689660" y="2403127"/>
            <a:chExt cx="997291" cy="1932593"/>
          </a:xfrm>
        </p:grpSpPr>
        <p:pic>
          <p:nvPicPr>
            <p:cNvPr id="2" name="Picture 1"/>
            <p:cNvPicPr>
              <a:picLocks noChangeAspect="1"/>
            </p:cNvPicPr>
            <p:nvPr/>
          </p:nvPicPr>
          <p:blipFill>
            <a:blip r:embed="rId6"/>
            <a:stretch>
              <a:fillRect/>
            </a:stretch>
          </p:blipFill>
          <p:spPr>
            <a:xfrm>
              <a:off x="2689660" y="3016450"/>
              <a:ext cx="997291" cy="1319270"/>
            </a:xfrm>
            <a:prstGeom prst="rect">
              <a:avLst/>
            </a:prstGeom>
          </p:spPr>
        </p:pic>
        <p:sp>
          <p:nvSpPr>
            <p:cNvPr id="49" name="TextBox 48"/>
            <p:cNvSpPr txBox="1"/>
            <p:nvPr/>
          </p:nvSpPr>
          <p:spPr>
            <a:xfrm>
              <a:off x="2705354" y="2403127"/>
              <a:ext cx="965901" cy="627771"/>
            </a:xfrm>
            <a:prstGeom prst="rect">
              <a:avLst/>
            </a:prstGeom>
            <a:noFill/>
          </p:spPr>
          <p:txBody>
            <a:bodyPr wrap="none" lIns="0" tIns="0" rIns="0" bIns="0" rtlCol="0">
              <a:spAutoFit/>
            </a:bodyPr>
            <a:lstStyle/>
            <a:p>
              <a:pPr algn="ctr"/>
              <a:r>
                <a:rPr lang="en-US" sz="2039" spc="-71" dirty="0">
                  <a:solidFill>
                    <a:schemeClr val="tx1">
                      <a:lumMod val="75000"/>
                      <a:lumOff val="25000"/>
                    </a:schemeClr>
                  </a:solidFill>
                </a:rPr>
                <a:t>Content </a:t>
              </a:r>
              <a:br>
                <a:rPr lang="en-US" sz="2039" spc="-71" dirty="0">
                  <a:solidFill>
                    <a:schemeClr val="tx1">
                      <a:lumMod val="75000"/>
                      <a:lumOff val="25000"/>
                    </a:schemeClr>
                  </a:solidFill>
                </a:rPr>
              </a:br>
              <a:r>
                <a:rPr lang="en-US" sz="2039" spc="-71" dirty="0">
                  <a:solidFill>
                    <a:schemeClr val="tx1">
                      <a:lumMod val="75000"/>
                      <a:lumOff val="25000"/>
                    </a:schemeClr>
                  </a:solidFill>
                </a:rPr>
                <a:t>database</a:t>
              </a:r>
              <a:endParaRPr lang="en-GB" sz="2039" spc="-71" dirty="0">
                <a:solidFill>
                  <a:schemeClr val="tx1">
                    <a:lumMod val="75000"/>
                    <a:lumOff val="25000"/>
                  </a:schemeClr>
                </a:solidFill>
              </a:endParaRPr>
            </a:p>
          </p:txBody>
        </p:sp>
      </p:grpSp>
      <p:grpSp>
        <p:nvGrpSpPr>
          <p:cNvPr id="54" name="Group 15"/>
          <p:cNvGrpSpPr/>
          <p:nvPr/>
        </p:nvGrpSpPr>
        <p:grpSpPr>
          <a:xfrm>
            <a:off x="3666753" y="4367047"/>
            <a:ext cx="1499610" cy="876338"/>
            <a:chOff x="8092650" y="4275173"/>
            <a:chExt cx="1470722" cy="859456"/>
          </a:xfrm>
        </p:grpSpPr>
        <p:pic>
          <p:nvPicPr>
            <p:cNvPr id="55" name="Picture 16"/>
            <p:cNvPicPr>
              <a:picLocks noChangeAspect="1"/>
            </p:cNvPicPr>
            <p:nvPr/>
          </p:nvPicPr>
          <p:blipFill>
            <a:blip r:embed="rId5"/>
            <a:stretch>
              <a:fillRect/>
            </a:stretch>
          </p:blipFill>
          <p:spPr>
            <a:xfrm>
              <a:off x="8448265" y="4275173"/>
              <a:ext cx="719485" cy="567206"/>
            </a:xfrm>
            <a:prstGeom prst="rect">
              <a:avLst/>
            </a:prstGeom>
          </p:spPr>
        </p:pic>
        <p:sp>
          <p:nvSpPr>
            <p:cNvPr id="56" name="TextBox 17"/>
            <p:cNvSpPr txBox="1"/>
            <p:nvPr/>
          </p:nvSpPr>
          <p:spPr>
            <a:xfrm>
              <a:off x="8092650" y="4852171"/>
              <a:ext cx="1470722" cy="282458"/>
            </a:xfrm>
            <a:prstGeom prst="rect">
              <a:avLst/>
            </a:prstGeom>
            <a:noFill/>
          </p:spPr>
          <p:txBody>
            <a:bodyPr wrap="none" lIns="0" tIns="0" rIns="0" bIns="0" rtlCol="0">
              <a:spAutoFit/>
            </a:bodyPr>
            <a:lstStyle/>
            <a:p>
              <a:r>
                <a:rPr lang="en-US" sz="1835" spc="-71" dirty="0">
                  <a:solidFill>
                    <a:schemeClr val="tx1">
                      <a:lumMod val="50000"/>
                      <a:lumOff val="50000"/>
                    </a:schemeClr>
                  </a:solidFill>
                </a:rPr>
                <a:t>Content Type A</a:t>
              </a:r>
              <a:endParaRPr lang="en-GB" sz="1835" spc="-71" dirty="0">
                <a:solidFill>
                  <a:schemeClr val="tx1">
                    <a:lumMod val="50000"/>
                    <a:lumOff val="50000"/>
                  </a:schemeClr>
                </a:solidFill>
              </a:endParaRPr>
            </a:p>
          </p:txBody>
        </p:sp>
      </p:grpSp>
      <p:grpSp>
        <p:nvGrpSpPr>
          <p:cNvPr id="57" name="Group 29"/>
          <p:cNvGrpSpPr/>
          <p:nvPr/>
        </p:nvGrpSpPr>
        <p:grpSpPr>
          <a:xfrm>
            <a:off x="1091775" y="5234568"/>
            <a:ext cx="1493070" cy="876338"/>
            <a:chOff x="8092650" y="4275173"/>
            <a:chExt cx="1464309" cy="859456"/>
          </a:xfrm>
        </p:grpSpPr>
        <p:pic>
          <p:nvPicPr>
            <p:cNvPr id="58" name="Picture 30"/>
            <p:cNvPicPr>
              <a:picLocks noChangeAspect="1"/>
            </p:cNvPicPr>
            <p:nvPr/>
          </p:nvPicPr>
          <p:blipFill>
            <a:blip r:embed="rId5"/>
            <a:stretch>
              <a:fillRect/>
            </a:stretch>
          </p:blipFill>
          <p:spPr>
            <a:xfrm>
              <a:off x="8448265" y="4275173"/>
              <a:ext cx="719485" cy="567206"/>
            </a:xfrm>
            <a:prstGeom prst="rect">
              <a:avLst/>
            </a:prstGeom>
          </p:spPr>
        </p:pic>
        <p:sp>
          <p:nvSpPr>
            <p:cNvPr id="59" name="TextBox 32"/>
            <p:cNvSpPr txBox="1"/>
            <p:nvPr/>
          </p:nvSpPr>
          <p:spPr>
            <a:xfrm>
              <a:off x="8092650" y="4852171"/>
              <a:ext cx="1464309" cy="282458"/>
            </a:xfrm>
            <a:prstGeom prst="rect">
              <a:avLst/>
            </a:prstGeom>
            <a:noFill/>
          </p:spPr>
          <p:txBody>
            <a:bodyPr wrap="none" lIns="0" tIns="0" rIns="0" bIns="0" rtlCol="0">
              <a:spAutoFit/>
            </a:bodyPr>
            <a:lstStyle/>
            <a:p>
              <a:r>
                <a:rPr lang="en-US" sz="1835" spc="-71" dirty="0">
                  <a:solidFill>
                    <a:schemeClr val="tx1">
                      <a:lumMod val="50000"/>
                      <a:lumOff val="50000"/>
                    </a:schemeClr>
                  </a:solidFill>
                </a:rPr>
                <a:t>Content Type C</a:t>
              </a:r>
              <a:endParaRPr lang="en-GB" sz="1835" spc="-71" dirty="0">
                <a:solidFill>
                  <a:schemeClr val="tx1">
                    <a:lumMod val="50000"/>
                    <a:lumOff val="50000"/>
                  </a:schemeClr>
                </a:solidFill>
              </a:endParaRPr>
            </a:p>
          </p:txBody>
        </p:sp>
      </p:grpSp>
      <p:cxnSp>
        <p:nvCxnSpPr>
          <p:cNvPr id="88" name="Straight Connector 87"/>
          <p:cNvCxnSpPr/>
          <p:nvPr/>
        </p:nvCxnSpPr>
        <p:spPr>
          <a:xfrm flipH="1" flipV="1">
            <a:off x="7868881" y="4412863"/>
            <a:ext cx="2318554" cy="4992"/>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481942" y="3979829"/>
            <a:ext cx="1952367" cy="1019407"/>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n-US" sz="1224" dirty="0">
                <a:solidFill>
                  <a:schemeClr val="tx1"/>
                </a:solidFill>
              </a:rPr>
              <a:t>Feature with feature receiver creating content types</a:t>
            </a:r>
            <a:r>
              <a:rPr lang="fi-FI" sz="1224" dirty="0">
                <a:solidFill>
                  <a:schemeClr val="tx1"/>
                </a:solidFill>
              </a:rPr>
              <a:t> and site columns</a:t>
            </a:r>
            <a:r>
              <a:rPr lang="en-US" sz="1224" dirty="0">
                <a:solidFill>
                  <a:schemeClr val="tx1"/>
                </a:solidFill>
              </a:rPr>
              <a:t> directly to content database using code</a:t>
            </a:r>
          </a:p>
        </p:txBody>
      </p:sp>
      <p:grpSp>
        <p:nvGrpSpPr>
          <p:cNvPr id="92" name="Group 91"/>
          <p:cNvGrpSpPr/>
          <p:nvPr/>
        </p:nvGrpSpPr>
        <p:grpSpPr>
          <a:xfrm>
            <a:off x="4268067" y="1273302"/>
            <a:ext cx="1292123" cy="1709289"/>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7"/>
              <a:stretch>
                <a:fillRect/>
              </a:stretch>
            </p:blipFill>
            <p:spPr>
              <a:xfrm>
                <a:off x="4132613" y="1288840"/>
                <a:ext cx="1267232" cy="1676363"/>
              </a:xfrm>
              <a:prstGeom prst="rect">
                <a:avLst/>
              </a:prstGeom>
            </p:spPr>
          </p:pic>
          <p:sp>
            <p:nvSpPr>
              <p:cNvPr id="45" name="TextBox 44"/>
              <p:cNvSpPr txBox="1"/>
              <p:nvPr/>
            </p:nvSpPr>
            <p:spPr>
              <a:xfrm>
                <a:off x="4258333" y="2448243"/>
                <a:ext cx="992517" cy="219797"/>
              </a:xfrm>
              <a:prstGeom prst="rect">
                <a:avLst/>
              </a:prstGeom>
              <a:noFill/>
            </p:spPr>
            <p:txBody>
              <a:bodyPr wrap="none" lIns="0" tIns="0" rIns="0" bIns="0" rtlCol="0">
                <a:spAutoFit/>
              </a:bodyPr>
              <a:lstStyle/>
              <a:p>
                <a:pPr algn="ctr"/>
                <a:r>
                  <a:rPr lang="en-US" sz="1428" spc="-71" dirty="0"/>
                  <a:t>WSP package</a:t>
                </a:r>
                <a:endParaRPr lang="en-GB" sz="1428" spc="-71" dirty="0"/>
              </a:p>
            </p:txBody>
          </p:sp>
        </p:grpSp>
        <p:pic>
          <p:nvPicPr>
            <p:cNvPr id="91" name="Picture 90"/>
            <p:cNvPicPr>
              <a:picLocks noChangeAspect="1"/>
            </p:cNvPicPr>
            <p:nvPr/>
          </p:nvPicPr>
          <p:blipFill>
            <a:blip r:embed="rId8">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654580" y="2555797"/>
            <a:ext cx="524505" cy="524505"/>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1</a:t>
              </a:r>
            </a:p>
          </p:txBody>
        </p:sp>
      </p:grpSp>
      <p:pic>
        <p:nvPicPr>
          <p:cNvPr id="6" name="Picture 5"/>
          <p:cNvPicPr>
            <a:picLocks noChangeAspect="1"/>
          </p:cNvPicPr>
          <p:nvPr/>
        </p:nvPicPr>
        <p:blipFill>
          <a:blip r:embed="rId9"/>
          <a:stretch>
            <a:fillRect/>
          </a:stretch>
        </p:blipFill>
        <p:spPr>
          <a:xfrm>
            <a:off x="7789094" y="4479986"/>
            <a:ext cx="981691" cy="773916"/>
          </a:xfrm>
          <a:prstGeom prst="rect">
            <a:avLst/>
          </a:prstGeom>
        </p:spPr>
      </p:pic>
      <p:grpSp>
        <p:nvGrpSpPr>
          <p:cNvPr id="96" name="Group 95"/>
          <p:cNvGrpSpPr/>
          <p:nvPr/>
        </p:nvGrpSpPr>
        <p:grpSpPr>
          <a:xfrm>
            <a:off x="8506039" y="4018455"/>
            <a:ext cx="524505" cy="524505"/>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2</a:t>
              </a:r>
            </a:p>
          </p:txBody>
        </p:sp>
      </p:grpSp>
      <p:cxnSp>
        <p:nvCxnSpPr>
          <p:cNvPr id="53" name="Straight Connector 52"/>
          <p:cNvCxnSpPr>
            <a:stCxn id="60" idx="1"/>
          </p:cNvCxnSpPr>
          <p:nvPr/>
        </p:nvCxnSpPr>
        <p:spPr>
          <a:xfrm flipH="1" flipV="1">
            <a:off x="3108672" y="4601322"/>
            <a:ext cx="1793360" cy="1289492"/>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sp>
        <p:nvSpPr>
          <p:cNvPr id="60" name="TextBox 4"/>
          <p:cNvSpPr txBox="1"/>
          <p:nvPr/>
        </p:nvSpPr>
        <p:spPr>
          <a:xfrm>
            <a:off x="4902033" y="5381112"/>
            <a:ext cx="1952367" cy="1019407"/>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24" dirty="0"/>
              <a:t>Content types do not have any dependency and farm solution can be retracted without any impact to them</a:t>
            </a:r>
          </a:p>
        </p:txBody>
      </p:sp>
      <p:grpSp>
        <p:nvGrpSpPr>
          <p:cNvPr id="61" name="Group 60"/>
          <p:cNvGrpSpPr/>
          <p:nvPr/>
        </p:nvGrpSpPr>
        <p:grpSpPr>
          <a:xfrm>
            <a:off x="4052549" y="5423281"/>
            <a:ext cx="524505" cy="524505"/>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3</a:t>
              </a:r>
            </a:p>
          </p:txBody>
        </p:sp>
      </p:grpSp>
      <p:sp>
        <p:nvSpPr>
          <p:cNvPr id="3" name="Title 2"/>
          <p:cNvSpPr>
            <a:spLocks noGrp="1"/>
          </p:cNvSpPr>
          <p:nvPr>
            <p:ph type="title"/>
          </p:nvPr>
        </p:nvSpPr>
        <p:spPr/>
        <p:txBody>
          <a:bodyPr>
            <a:normAutofit fontScale="90000"/>
          </a:bodyPr>
          <a:lstStyle/>
          <a:p>
            <a:r>
              <a:rPr lang="en-US" dirty="0" smtClean="0"/>
              <a:t>Content type and site columns without dependency</a:t>
            </a:r>
            <a:br>
              <a:rPr lang="en-US" dirty="0" smtClean="0"/>
            </a:br>
            <a:r>
              <a:rPr lang="en-US" sz="3161" dirty="0"/>
              <a:t>Recommended approach</a:t>
            </a:r>
            <a:endParaRPr lang="en-GB" dirty="0"/>
          </a:p>
        </p:txBody>
      </p:sp>
    </p:spTree>
    <p:extLst>
      <p:ext uri="{BB962C8B-B14F-4D97-AF65-F5344CB8AC3E}">
        <p14:creationId xmlns:p14="http://schemas.microsoft.com/office/powerpoint/2010/main" val="37991322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1000"/>
                                        <p:tgtEl>
                                          <p:spTgt spid="96"/>
                                        </p:tgtEl>
                                      </p:cBhvr>
                                    </p:animEffect>
                                    <p:anim calcmode="lin" valueType="num">
                                      <p:cBhvr>
                                        <p:cTn id="45" dur="1000" fill="hold"/>
                                        <p:tgtEl>
                                          <p:spTgt spid="96"/>
                                        </p:tgtEl>
                                        <p:attrNameLst>
                                          <p:attrName>ppt_x</p:attrName>
                                        </p:attrNameLst>
                                      </p:cBhvr>
                                      <p:tavLst>
                                        <p:tav tm="0">
                                          <p:val>
                                            <p:strVal val="#ppt_x"/>
                                          </p:val>
                                        </p:tav>
                                        <p:tav tm="100000">
                                          <p:val>
                                            <p:strVal val="#ppt_x"/>
                                          </p:val>
                                        </p:tav>
                                      </p:tavLst>
                                    </p:anim>
                                    <p:anim calcmode="lin" valueType="num">
                                      <p:cBhvr>
                                        <p:cTn id="46" dur="1000" fill="hold"/>
                                        <p:tgtEl>
                                          <p:spTgt spid="9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1000"/>
                                        <p:tgtEl>
                                          <p:spTgt spid="88"/>
                                        </p:tgtEl>
                                      </p:cBhvr>
                                    </p:animEffect>
                                    <p:anim calcmode="lin" valueType="num">
                                      <p:cBhvr>
                                        <p:cTn id="50" dur="1000" fill="hold"/>
                                        <p:tgtEl>
                                          <p:spTgt spid="88"/>
                                        </p:tgtEl>
                                        <p:attrNameLst>
                                          <p:attrName>ppt_x</p:attrName>
                                        </p:attrNameLst>
                                      </p:cBhvr>
                                      <p:tavLst>
                                        <p:tav tm="0">
                                          <p:val>
                                            <p:strVal val="#ppt_x"/>
                                          </p:val>
                                        </p:tav>
                                        <p:tav tm="100000">
                                          <p:val>
                                            <p:strVal val="#ppt_x"/>
                                          </p:val>
                                        </p:tav>
                                      </p:tavLst>
                                    </p:anim>
                                    <p:anim calcmode="lin" valueType="num">
                                      <p:cBhvr>
                                        <p:cTn id="51" dur="1000" fill="hold"/>
                                        <p:tgtEl>
                                          <p:spTgt spid="8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1000"/>
                                        <p:tgtEl>
                                          <p:spTgt spid="29"/>
                                        </p:tgtEl>
                                      </p:cBhvr>
                                    </p:animEffect>
                                    <p:anim calcmode="lin" valueType="num">
                                      <p:cBhvr>
                                        <p:cTn id="67" dur="1000" fill="hold"/>
                                        <p:tgtEl>
                                          <p:spTgt spid="29"/>
                                        </p:tgtEl>
                                        <p:attrNameLst>
                                          <p:attrName>ppt_x</p:attrName>
                                        </p:attrNameLst>
                                      </p:cBhvr>
                                      <p:tavLst>
                                        <p:tav tm="0">
                                          <p:val>
                                            <p:strVal val="#ppt_x"/>
                                          </p:val>
                                        </p:tav>
                                        <p:tav tm="100000">
                                          <p:val>
                                            <p:strVal val="#ppt_x"/>
                                          </p:val>
                                        </p:tav>
                                      </p:tavLst>
                                    </p:anim>
                                    <p:anim calcmode="lin" valueType="num">
                                      <p:cBhvr>
                                        <p:cTn id="68" dur="1000" fill="hold"/>
                                        <p:tgtEl>
                                          <p:spTgt spid="2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000"/>
                                        <p:tgtEl>
                                          <p:spTgt spid="35"/>
                                        </p:tgtEl>
                                      </p:cBhvr>
                                    </p:animEffect>
                                    <p:anim calcmode="lin" valueType="num">
                                      <p:cBhvr>
                                        <p:cTn id="77" dur="1000" fill="hold"/>
                                        <p:tgtEl>
                                          <p:spTgt spid="35"/>
                                        </p:tgtEl>
                                        <p:attrNameLst>
                                          <p:attrName>ppt_x</p:attrName>
                                        </p:attrNameLst>
                                      </p:cBhvr>
                                      <p:tavLst>
                                        <p:tav tm="0">
                                          <p:val>
                                            <p:strVal val="#ppt_x"/>
                                          </p:val>
                                        </p:tav>
                                        <p:tav tm="100000">
                                          <p:val>
                                            <p:strVal val="#ppt_x"/>
                                          </p:val>
                                        </p:tav>
                                      </p:tavLst>
                                    </p:anim>
                                    <p:anim calcmode="lin" valueType="num">
                                      <p:cBhvr>
                                        <p:cTn id="78" dur="1000" fill="hold"/>
                                        <p:tgtEl>
                                          <p:spTgt spid="3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1000"/>
                                        <p:tgtEl>
                                          <p:spTgt spid="54"/>
                                        </p:tgtEl>
                                      </p:cBhvr>
                                    </p:animEffect>
                                    <p:anim calcmode="lin" valueType="num">
                                      <p:cBhvr>
                                        <p:cTn id="82" dur="1000" fill="hold"/>
                                        <p:tgtEl>
                                          <p:spTgt spid="54"/>
                                        </p:tgtEl>
                                        <p:attrNameLst>
                                          <p:attrName>ppt_x</p:attrName>
                                        </p:attrNameLst>
                                      </p:cBhvr>
                                      <p:tavLst>
                                        <p:tav tm="0">
                                          <p:val>
                                            <p:strVal val="#ppt_x"/>
                                          </p:val>
                                        </p:tav>
                                        <p:tav tm="100000">
                                          <p:val>
                                            <p:strVal val="#ppt_x"/>
                                          </p:val>
                                        </p:tav>
                                      </p:tavLst>
                                    </p:anim>
                                    <p:anim calcmode="lin" valueType="num">
                                      <p:cBhvr>
                                        <p:cTn id="83" dur="1000" fill="hold"/>
                                        <p:tgtEl>
                                          <p:spTgt spid="5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1000"/>
                                        <p:tgtEl>
                                          <p:spTgt spid="57"/>
                                        </p:tgtEl>
                                      </p:cBhvr>
                                    </p:animEffect>
                                    <p:anim calcmode="lin" valueType="num">
                                      <p:cBhvr>
                                        <p:cTn id="87" dur="1000" fill="hold"/>
                                        <p:tgtEl>
                                          <p:spTgt spid="57"/>
                                        </p:tgtEl>
                                        <p:attrNameLst>
                                          <p:attrName>ppt_x</p:attrName>
                                        </p:attrNameLst>
                                      </p:cBhvr>
                                      <p:tavLst>
                                        <p:tav tm="0">
                                          <p:val>
                                            <p:strVal val="#ppt_x"/>
                                          </p:val>
                                        </p:tav>
                                        <p:tav tm="100000">
                                          <p:val>
                                            <p:strVal val="#ppt_x"/>
                                          </p:val>
                                        </p:tav>
                                      </p:tavLst>
                                    </p:anim>
                                    <p:anim calcmode="lin" valueType="num">
                                      <p:cBhvr>
                                        <p:cTn id="88" dur="1000" fill="hold"/>
                                        <p:tgtEl>
                                          <p:spTgt spid="57"/>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anim calcmode="lin" valueType="num">
                                      <p:cBhvr>
                                        <p:cTn id="92" dur="1000" fill="hold"/>
                                        <p:tgtEl>
                                          <p:spTgt spid="53"/>
                                        </p:tgtEl>
                                        <p:attrNameLst>
                                          <p:attrName>ppt_x</p:attrName>
                                        </p:attrNameLst>
                                      </p:cBhvr>
                                      <p:tavLst>
                                        <p:tav tm="0">
                                          <p:val>
                                            <p:strVal val="#ppt_x"/>
                                          </p:val>
                                        </p:tav>
                                        <p:tav tm="100000">
                                          <p:val>
                                            <p:strVal val="#ppt_x"/>
                                          </p:val>
                                        </p:tav>
                                      </p:tavLst>
                                    </p:anim>
                                    <p:anim calcmode="lin" valueType="num">
                                      <p:cBhvr>
                                        <p:cTn id="93" dur="1000" fill="hold"/>
                                        <p:tgtEl>
                                          <p:spTgt spid="5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1000"/>
                                        <p:tgtEl>
                                          <p:spTgt spid="60"/>
                                        </p:tgtEl>
                                      </p:cBhvr>
                                    </p:animEffect>
                                    <p:anim calcmode="lin" valueType="num">
                                      <p:cBhvr>
                                        <p:cTn id="97" dur="1000" fill="hold"/>
                                        <p:tgtEl>
                                          <p:spTgt spid="60"/>
                                        </p:tgtEl>
                                        <p:attrNameLst>
                                          <p:attrName>ppt_x</p:attrName>
                                        </p:attrNameLst>
                                      </p:cBhvr>
                                      <p:tavLst>
                                        <p:tav tm="0">
                                          <p:val>
                                            <p:strVal val="#ppt_x"/>
                                          </p:val>
                                        </p:tav>
                                        <p:tav tm="100000">
                                          <p:val>
                                            <p:strVal val="#ppt_x"/>
                                          </p:val>
                                        </p:tav>
                                      </p:tavLst>
                                    </p:anim>
                                    <p:anim calcmode="lin" valueType="num">
                                      <p:cBhvr>
                                        <p:cTn id="98" dur="1000" fill="hold"/>
                                        <p:tgtEl>
                                          <p:spTgt spid="60"/>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1000"/>
                                        <p:tgtEl>
                                          <p:spTgt spid="61"/>
                                        </p:tgtEl>
                                      </p:cBhvr>
                                    </p:animEffect>
                                    <p:anim calcmode="lin" valueType="num">
                                      <p:cBhvr>
                                        <p:cTn id="102" dur="1000" fill="hold"/>
                                        <p:tgtEl>
                                          <p:spTgt spid="61"/>
                                        </p:tgtEl>
                                        <p:attrNameLst>
                                          <p:attrName>ppt_x</p:attrName>
                                        </p:attrNameLst>
                                      </p:cBhvr>
                                      <p:tavLst>
                                        <p:tav tm="0">
                                          <p:val>
                                            <p:strVal val="#ppt_x"/>
                                          </p:val>
                                        </p:tav>
                                        <p:tav tm="100000">
                                          <p:val>
                                            <p:strVal val="#ppt_x"/>
                                          </p:val>
                                        </p:tav>
                                      </p:tavLst>
                                    </p:anim>
                                    <p:anim calcmode="lin" valueType="num">
                                      <p:cBhvr>
                                        <p:cTn id="103" dur="1000" fill="hold"/>
                                        <p:tgtEl>
                                          <p:spTgt spid="6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p:bldP spid="84" grpId="0" animBg="1"/>
      <p:bldP spid="6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7772399" cy="5379934"/>
          </a:xfrm>
        </p:spPr>
        <p:txBody>
          <a:bodyPr/>
          <a:lstStyle/>
          <a:p>
            <a:r>
              <a:rPr lang="en-US" dirty="0" smtClean="0"/>
              <a:t>What</a:t>
            </a:r>
          </a:p>
          <a:p>
            <a:pPr lvl="1"/>
            <a:r>
              <a:rPr lang="en-US" dirty="0" smtClean="0"/>
              <a:t>You should avoid custom list templates for your list instances</a:t>
            </a:r>
          </a:p>
          <a:p>
            <a:r>
              <a:rPr lang="en-US" dirty="0" smtClean="0"/>
              <a:t>Why</a:t>
            </a:r>
          </a:p>
          <a:p>
            <a:pPr lvl="1"/>
            <a:r>
              <a:rPr lang="en-US" dirty="0" smtClean="0"/>
              <a:t>Custom list template has unique identifier and it creates dependency on the list instances to the schema.xml file of the list template</a:t>
            </a:r>
          </a:p>
          <a:p>
            <a:r>
              <a:rPr lang="en-US" dirty="0" smtClean="0"/>
              <a:t>How</a:t>
            </a:r>
          </a:p>
          <a:p>
            <a:pPr lvl="1"/>
            <a:r>
              <a:rPr lang="en-US" dirty="0" smtClean="0"/>
              <a:t>Consider using code to provisioning specific instances or use custom schema option with instances</a:t>
            </a:r>
          </a:p>
          <a:p>
            <a:pPr lvl="1"/>
            <a:r>
              <a:rPr lang="en-US" dirty="0" smtClean="0"/>
              <a:t>List events for newly created lists in sites</a:t>
            </a:r>
            <a:endParaRPr lang="en-US" dirty="0"/>
          </a:p>
        </p:txBody>
      </p:sp>
      <p:sp>
        <p:nvSpPr>
          <p:cNvPr id="3" name="Title 2"/>
          <p:cNvSpPr>
            <a:spLocks noGrp="1"/>
          </p:cNvSpPr>
          <p:nvPr>
            <p:ph type="title"/>
          </p:nvPr>
        </p:nvSpPr>
        <p:spPr/>
        <p:txBody>
          <a:bodyPr/>
          <a:lstStyle/>
          <a:p>
            <a:r>
              <a:rPr lang="en-US" dirty="0" smtClean="0"/>
              <a:t>List definition challenge</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Tree>
    <p:extLst>
      <p:ext uri="{BB962C8B-B14F-4D97-AF65-F5344CB8AC3E}">
        <p14:creationId xmlns:p14="http://schemas.microsoft.com/office/powerpoint/2010/main" val="123314623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184812" y="3158628"/>
            <a:ext cx="1652922" cy="1713721"/>
            <a:chOff x="5313484" y="2669378"/>
            <a:chExt cx="1951995" cy="2085329"/>
          </a:xfrm>
        </p:grpSpPr>
        <p:pic>
          <p:nvPicPr>
            <p:cNvPr id="7" name="Picture 6"/>
            <p:cNvPicPr>
              <a:picLocks noChangeAspect="1"/>
            </p:cNvPicPr>
            <p:nvPr/>
          </p:nvPicPr>
          <p:blipFill>
            <a:blip r:embed="rId2"/>
            <a:stretch>
              <a:fillRect/>
            </a:stretch>
          </p:blipFill>
          <p:spPr>
            <a:xfrm>
              <a:off x="5313484" y="2669378"/>
              <a:ext cx="1367669" cy="1288605"/>
            </a:xfrm>
            <a:prstGeom prst="rect">
              <a:avLst/>
            </a:prstGeom>
          </p:spPr>
        </p:pic>
        <p:grpSp>
          <p:nvGrpSpPr>
            <p:cNvPr id="11" name="Group 10"/>
            <p:cNvGrpSpPr/>
            <p:nvPr/>
          </p:nvGrpSpPr>
          <p:grpSpPr>
            <a:xfrm>
              <a:off x="6225371" y="3644757"/>
              <a:ext cx="1040108" cy="1109950"/>
              <a:chOff x="3280291" y="4160874"/>
              <a:chExt cx="1040108" cy="1109950"/>
            </a:xfrm>
          </p:grpSpPr>
          <p:pic>
            <p:nvPicPr>
              <p:cNvPr id="5" name="Picture 4"/>
              <p:cNvPicPr>
                <a:picLocks noChangeAspect="1"/>
              </p:cNvPicPr>
              <p:nvPr/>
            </p:nvPicPr>
            <p:blipFill>
              <a:blip r:embed="rId3"/>
              <a:stretch>
                <a:fillRect/>
              </a:stretch>
            </p:blipFill>
            <p:spPr>
              <a:xfrm>
                <a:off x="3280291" y="4160874"/>
                <a:ext cx="911565" cy="1059734"/>
              </a:xfrm>
              <a:prstGeom prst="rect">
                <a:avLst/>
              </a:prstGeom>
            </p:spPr>
          </p:pic>
          <p:sp>
            <p:nvSpPr>
              <p:cNvPr id="10" name="TextBox 9"/>
              <p:cNvSpPr txBox="1"/>
              <p:nvPr/>
            </p:nvSpPr>
            <p:spPr>
              <a:xfrm>
                <a:off x="3736073" y="4875262"/>
                <a:ext cx="584326" cy="395562"/>
              </a:xfrm>
              <a:prstGeom prst="rect">
                <a:avLst/>
              </a:prstGeom>
              <a:solidFill>
                <a:schemeClr val="tx1">
                  <a:lumMod val="95000"/>
                </a:schemeClr>
              </a:solidFill>
              <a:ln>
                <a:solidFill>
                  <a:schemeClr val="tx1">
                    <a:lumMod val="50000"/>
                  </a:schemeClr>
                </a:solidFill>
              </a:ln>
            </p:spPr>
            <p:txBody>
              <a:bodyPr wrap="none" lIns="73414" tIns="0" rIns="73414" bIns="36707" rtlCol="0">
                <a:spAutoFit/>
              </a:bodyPr>
              <a:lstStyle/>
              <a:p>
                <a:r>
                  <a:rPr lang="en-US" sz="1835" spc="-71" dirty="0">
                    <a:solidFill>
                      <a:schemeClr val="bg1">
                        <a:lumMod val="75000"/>
                        <a:lumOff val="25000"/>
                      </a:schemeClr>
                    </a:solidFill>
                  </a:rPr>
                  <a:t>xml</a:t>
                </a:r>
                <a:endParaRPr lang="en-GB" sz="1835" spc="-71" dirty="0">
                  <a:solidFill>
                    <a:schemeClr val="bg1">
                      <a:lumMod val="75000"/>
                      <a:lumOff val="25000"/>
                    </a:schemeClr>
                  </a:solidFill>
                </a:endParaRPr>
              </a:p>
            </p:txBody>
          </p:sp>
        </p:grpSp>
      </p:grpSp>
      <p:cxnSp>
        <p:nvCxnSpPr>
          <p:cNvPr id="22" name="Straight Connector 21"/>
          <p:cNvCxnSpPr>
            <a:stCxn id="24" idx="1"/>
          </p:cNvCxnSpPr>
          <p:nvPr/>
        </p:nvCxnSpPr>
        <p:spPr>
          <a:xfrm flipH="1">
            <a:off x="6218118" y="2550464"/>
            <a:ext cx="1744811" cy="267586"/>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560190" y="2331223"/>
            <a:ext cx="922020" cy="951113"/>
          </a:xfrm>
          <a:prstGeom prst="straightConnector1">
            <a:avLst/>
          </a:prstGeom>
          <a:ln w="539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962930" y="2136829"/>
            <a:ext cx="1952367" cy="827272"/>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24" dirty="0"/>
              <a:t>Manifest xml in the solution package introduces the feature framework elements.</a:t>
            </a:r>
          </a:p>
        </p:txBody>
      </p:sp>
      <p:cxnSp>
        <p:nvCxnSpPr>
          <p:cNvPr id="26" name="Straight Arrow Connector 25"/>
          <p:cNvCxnSpPr>
            <a:endCxn id="2" idx="3"/>
          </p:cNvCxnSpPr>
          <p:nvPr/>
        </p:nvCxnSpPr>
        <p:spPr>
          <a:xfrm flipH="1" flipV="1">
            <a:off x="2737581" y="3669592"/>
            <a:ext cx="3447233" cy="18524"/>
          </a:xfrm>
          <a:prstGeom prst="straightConnector1">
            <a:avLst/>
          </a:prstGeom>
          <a:ln w="539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stCxn id="5" idx="2"/>
            <a:endCxn id="51" idx="0"/>
          </p:cNvCxnSpPr>
          <p:nvPr/>
        </p:nvCxnSpPr>
        <p:spPr>
          <a:xfrm flipH="1">
            <a:off x="7127525" y="4831082"/>
            <a:ext cx="215411" cy="407547"/>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a:endCxn id="10" idx="3"/>
          </p:cNvCxnSpPr>
          <p:nvPr/>
        </p:nvCxnSpPr>
        <p:spPr>
          <a:xfrm flipH="1" flipV="1">
            <a:off x="7831500" y="4707030"/>
            <a:ext cx="1052112" cy="314035"/>
          </a:xfrm>
          <a:prstGeom prst="straightConnector1">
            <a:avLst/>
          </a:prstGeom>
          <a:ln w="28575">
            <a:solidFill>
              <a:schemeClr val="tx1"/>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454947" y="3458286"/>
            <a:ext cx="3253611" cy="288007"/>
          </a:xfrm>
          <a:prstGeom prst="rect">
            <a:avLst/>
          </a:prstGeom>
          <a:noFill/>
        </p:spPr>
        <p:txBody>
          <a:bodyPr wrap="none" lIns="0" tIns="0" rIns="0" bIns="0" rtlCol="0">
            <a:spAutoFit/>
          </a:bodyPr>
          <a:lstStyle/>
          <a:p>
            <a:r>
              <a:rPr lang="en-US" sz="1835" spc="-71" dirty="0">
                <a:solidFill>
                  <a:schemeClr val="tx1">
                    <a:lumMod val="75000"/>
                    <a:lumOff val="25000"/>
                  </a:schemeClr>
                </a:solidFill>
              </a:rPr>
              <a:t>\\</a:t>
            </a:r>
            <a:r>
              <a:rPr lang="en-US" sz="1835" spc="-71" dirty="0" smtClean="0">
                <a:solidFill>
                  <a:schemeClr val="tx1">
                    <a:lumMod val="75000"/>
                    <a:lumOff val="25000"/>
                  </a:schemeClr>
                </a:solidFill>
              </a:rPr>
              <a:t>15\templates\features\FeatureD</a:t>
            </a:r>
            <a:endParaRPr lang="en-GB" sz="1835" spc="-71" dirty="0">
              <a:solidFill>
                <a:schemeClr val="tx1">
                  <a:lumMod val="75000"/>
                  <a:lumOff val="25000"/>
                </a:schemeClr>
              </a:solidFill>
            </a:endParaRPr>
          </a:p>
        </p:txBody>
      </p:sp>
      <p:sp>
        <p:nvSpPr>
          <p:cNvPr id="48" name="TextBox 47"/>
          <p:cNvSpPr txBox="1"/>
          <p:nvPr/>
        </p:nvSpPr>
        <p:spPr>
          <a:xfrm>
            <a:off x="5597002" y="1783736"/>
            <a:ext cx="2548635" cy="320051"/>
          </a:xfrm>
          <a:prstGeom prst="rect">
            <a:avLst/>
          </a:prstGeom>
          <a:noFill/>
        </p:spPr>
        <p:txBody>
          <a:bodyPr wrap="none" lIns="0" tIns="0" rIns="0" bIns="0" rtlCol="0">
            <a:spAutoFit/>
          </a:bodyPr>
          <a:lstStyle/>
          <a:p>
            <a:r>
              <a:rPr lang="en-US" sz="2039" spc="-71" dirty="0">
                <a:solidFill>
                  <a:schemeClr val="tx1">
                    <a:lumMod val="75000"/>
                    <a:lumOff val="25000"/>
                  </a:schemeClr>
                </a:solidFill>
              </a:rPr>
              <a:t>Configuration database</a:t>
            </a:r>
            <a:endParaRPr lang="en-GB" sz="2039" spc="-71" dirty="0">
              <a:solidFill>
                <a:schemeClr val="tx1">
                  <a:lumMod val="75000"/>
                  <a:lumOff val="25000"/>
                </a:schemeClr>
              </a:solidFill>
            </a:endParaRPr>
          </a:p>
        </p:txBody>
      </p:sp>
      <p:grpSp>
        <p:nvGrpSpPr>
          <p:cNvPr id="50" name="Group 49"/>
          <p:cNvGrpSpPr/>
          <p:nvPr/>
        </p:nvGrpSpPr>
        <p:grpSpPr>
          <a:xfrm>
            <a:off x="1720702" y="2375843"/>
            <a:ext cx="1016879" cy="1966339"/>
            <a:chOff x="2689660" y="2407260"/>
            <a:chExt cx="997291" cy="1928460"/>
          </a:xfrm>
        </p:grpSpPr>
        <p:pic>
          <p:nvPicPr>
            <p:cNvPr id="2" name="Picture 1"/>
            <p:cNvPicPr>
              <a:picLocks noChangeAspect="1"/>
            </p:cNvPicPr>
            <p:nvPr/>
          </p:nvPicPr>
          <p:blipFill>
            <a:blip r:embed="rId4"/>
            <a:stretch>
              <a:fillRect/>
            </a:stretch>
          </p:blipFill>
          <p:spPr>
            <a:xfrm>
              <a:off x="2689660" y="3016450"/>
              <a:ext cx="997291" cy="1319270"/>
            </a:xfrm>
            <a:prstGeom prst="rect">
              <a:avLst/>
            </a:prstGeom>
          </p:spPr>
        </p:pic>
        <p:sp>
          <p:nvSpPr>
            <p:cNvPr id="49" name="TextBox 48"/>
            <p:cNvSpPr txBox="1"/>
            <p:nvPr/>
          </p:nvSpPr>
          <p:spPr>
            <a:xfrm>
              <a:off x="2710229" y="2407260"/>
              <a:ext cx="965901" cy="627771"/>
            </a:xfrm>
            <a:prstGeom prst="rect">
              <a:avLst/>
            </a:prstGeom>
            <a:noFill/>
          </p:spPr>
          <p:txBody>
            <a:bodyPr wrap="none" lIns="0" tIns="0" rIns="0" bIns="0" rtlCol="0">
              <a:spAutoFit/>
            </a:bodyPr>
            <a:lstStyle/>
            <a:p>
              <a:pPr algn="ctr"/>
              <a:r>
                <a:rPr lang="en-US" sz="2039" spc="-71" dirty="0">
                  <a:solidFill>
                    <a:schemeClr val="tx1">
                      <a:lumMod val="75000"/>
                      <a:lumOff val="25000"/>
                    </a:schemeClr>
                  </a:solidFill>
                </a:rPr>
                <a:t>Content </a:t>
              </a:r>
              <a:br>
                <a:rPr lang="en-US" sz="2039" spc="-71" dirty="0">
                  <a:solidFill>
                    <a:schemeClr val="tx1">
                      <a:lumMod val="75000"/>
                      <a:lumOff val="25000"/>
                    </a:schemeClr>
                  </a:solidFill>
                </a:rPr>
              </a:br>
              <a:r>
                <a:rPr lang="en-US" sz="2039" spc="-71" dirty="0">
                  <a:solidFill>
                    <a:schemeClr val="tx1">
                      <a:lumMod val="75000"/>
                      <a:lumOff val="25000"/>
                    </a:schemeClr>
                  </a:solidFill>
                </a:rPr>
                <a:t>database</a:t>
              </a:r>
              <a:endParaRPr lang="en-GB" sz="2039" spc="-71" dirty="0">
                <a:solidFill>
                  <a:schemeClr val="tx1">
                    <a:lumMod val="75000"/>
                    <a:lumOff val="25000"/>
                  </a:schemeClr>
                </a:solidFill>
              </a:endParaRPr>
            </a:p>
          </p:txBody>
        </p:sp>
      </p:grpSp>
      <p:cxnSp>
        <p:nvCxnSpPr>
          <p:cNvPr id="65" name="Straight Arrow Connector 64"/>
          <p:cNvCxnSpPr>
            <a:stCxn id="51" idx="1"/>
          </p:cNvCxnSpPr>
          <p:nvPr/>
        </p:nvCxnSpPr>
        <p:spPr>
          <a:xfrm flipH="1" flipV="1">
            <a:off x="3019126" y="3925877"/>
            <a:ext cx="3604399" cy="1778975"/>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flipV="1">
            <a:off x="2981863" y="3925876"/>
            <a:ext cx="5799136" cy="1241402"/>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6" name="Straight Connector 85"/>
          <p:cNvCxnSpPr/>
          <p:nvPr/>
        </p:nvCxnSpPr>
        <p:spPr>
          <a:xfrm flipV="1">
            <a:off x="3532496" y="4707030"/>
            <a:ext cx="1629752" cy="738331"/>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H="1" flipV="1">
            <a:off x="7868881" y="4412863"/>
            <a:ext cx="2318554" cy="4992"/>
          </a:xfrm>
          <a:prstGeom prst="line">
            <a:avLst/>
          </a:prstGeom>
          <a:ln>
            <a:solidFill>
              <a:schemeClr val="tx1"/>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915297" y="4006728"/>
            <a:ext cx="1952367" cy="812272"/>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24" dirty="0"/>
              <a:t>Feature framework feature with element xml files for </a:t>
            </a:r>
            <a:r>
              <a:rPr lang="en-US" sz="1224" dirty="0" smtClean="0"/>
              <a:t>list templates/list definitions.</a:t>
            </a:r>
            <a:endParaRPr lang="en-US" sz="1224" dirty="0"/>
          </a:p>
        </p:txBody>
      </p:sp>
      <p:grpSp>
        <p:nvGrpSpPr>
          <p:cNvPr id="92" name="Group 91"/>
          <p:cNvGrpSpPr/>
          <p:nvPr/>
        </p:nvGrpSpPr>
        <p:grpSpPr>
          <a:xfrm>
            <a:off x="4268067" y="1273302"/>
            <a:ext cx="1292123" cy="1709289"/>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5"/>
              <a:stretch>
                <a:fillRect/>
              </a:stretch>
            </p:blipFill>
            <p:spPr>
              <a:xfrm>
                <a:off x="4132613" y="1288840"/>
                <a:ext cx="1267232" cy="1676363"/>
              </a:xfrm>
              <a:prstGeom prst="rect">
                <a:avLst/>
              </a:prstGeom>
            </p:spPr>
          </p:pic>
          <p:sp>
            <p:nvSpPr>
              <p:cNvPr id="45" name="TextBox 44"/>
              <p:cNvSpPr txBox="1"/>
              <p:nvPr/>
            </p:nvSpPr>
            <p:spPr>
              <a:xfrm>
                <a:off x="4258333" y="2448243"/>
                <a:ext cx="992517" cy="219797"/>
              </a:xfrm>
              <a:prstGeom prst="rect">
                <a:avLst/>
              </a:prstGeom>
              <a:noFill/>
            </p:spPr>
            <p:txBody>
              <a:bodyPr wrap="none" lIns="0" tIns="0" rIns="0" bIns="0" rtlCol="0">
                <a:spAutoFit/>
              </a:bodyPr>
              <a:lstStyle/>
              <a:p>
                <a:pPr algn="ctr"/>
                <a:r>
                  <a:rPr lang="en-US" sz="1428" spc="-71" dirty="0"/>
                  <a:t>WSP package</a:t>
                </a:r>
                <a:endParaRPr lang="en-GB" sz="1428" spc="-71" dirty="0"/>
              </a:p>
            </p:txBody>
          </p:sp>
        </p:grpSp>
        <p:pic>
          <p:nvPicPr>
            <p:cNvPr id="91" name="Picture 90"/>
            <p:cNvPicPr>
              <a:picLocks noChangeAspect="1"/>
            </p:cNvPicPr>
            <p:nvPr/>
          </p:nvPicPr>
          <p:blipFill>
            <a:blip r:embed="rId6">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654580" y="2555797"/>
            <a:ext cx="524505" cy="524505"/>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1</a:t>
              </a:r>
            </a:p>
          </p:txBody>
        </p:sp>
      </p:grpSp>
      <p:grpSp>
        <p:nvGrpSpPr>
          <p:cNvPr id="96" name="Group 95"/>
          <p:cNvGrpSpPr/>
          <p:nvPr/>
        </p:nvGrpSpPr>
        <p:grpSpPr>
          <a:xfrm>
            <a:off x="8506039" y="4018455"/>
            <a:ext cx="524505" cy="524505"/>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2</a:t>
              </a:r>
            </a:p>
          </p:txBody>
        </p:sp>
      </p:grpSp>
      <p:grpSp>
        <p:nvGrpSpPr>
          <p:cNvPr id="99" name="Group 98"/>
          <p:cNvGrpSpPr/>
          <p:nvPr/>
        </p:nvGrpSpPr>
        <p:grpSpPr>
          <a:xfrm>
            <a:off x="3973390" y="5073347"/>
            <a:ext cx="524505" cy="524505"/>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5955">
                <a:lnSpc>
                  <a:spcPct val="90000"/>
                </a:lnSpc>
                <a:spcBef>
                  <a:spcPct val="0"/>
                </a:spcBef>
                <a:spcAft>
                  <a:spcPct val="35000"/>
                </a:spcAft>
              </a:pPr>
              <a:r>
                <a:rPr lang="en-US" sz="2800" dirty="0"/>
                <a:t>3</a:t>
              </a:r>
            </a:p>
          </p:txBody>
        </p:sp>
      </p:grpSp>
      <p:sp>
        <p:nvSpPr>
          <p:cNvPr id="3" name="Title 2"/>
          <p:cNvSpPr>
            <a:spLocks noGrp="1"/>
          </p:cNvSpPr>
          <p:nvPr>
            <p:ph type="title"/>
          </p:nvPr>
        </p:nvSpPr>
        <p:spPr/>
        <p:txBody>
          <a:bodyPr>
            <a:normAutofit/>
          </a:bodyPr>
          <a:lstStyle/>
          <a:p>
            <a:r>
              <a:rPr lang="en-US" dirty="0" smtClean="0"/>
              <a:t>Challenge with the list definitions</a:t>
            </a:r>
            <a:endParaRPr lang="en-GB" dirty="0"/>
          </a:p>
        </p:txBody>
      </p:sp>
      <p:sp>
        <p:nvSpPr>
          <p:cNvPr id="85" name="TextBox 4"/>
          <p:cNvSpPr txBox="1"/>
          <p:nvPr/>
        </p:nvSpPr>
        <p:spPr>
          <a:xfrm>
            <a:off x="1822933" y="5214094"/>
            <a:ext cx="1952367" cy="812272"/>
          </a:xfrm>
          <a:prstGeom prst="rect">
            <a:avLst/>
          </a:prstGeom>
          <a:solidFill>
            <a:srgbClr val="505050"/>
          </a:solidFill>
          <a:ln w="19050">
            <a:noFill/>
            <a:prstDash val="solid"/>
            <a:miter lim="800000"/>
          </a:ln>
          <a:effectLst/>
        </p:spPr>
        <p:txBody>
          <a:bodyPr wrap="square" lIns="58160" tIns="29082" rIns="93058" bIns="29082"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fi-FI" sz="1224" dirty="0" smtClean="0">
                <a:solidFill>
                  <a:schemeClr val="tx1"/>
                </a:solidFill>
              </a:rPr>
              <a:t>Provisioned list instances have dependency on the schema file deployed using feature framework</a:t>
            </a:r>
            <a:endParaRPr lang="en-US" sz="1224" dirty="0">
              <a:solidFill>
                <a:schemeClr val="tx1"/>
              </a:solidFill>
            </a:endParaRPr>
          </a:p>
        </p:txBody>
      </p:sp>
      <p:grpSp>
        <p:nvGrpSpPr>
          <p:cNvPr id="15" name="Group 14"/>
          <p:cNvGrpSpPr/>
          <p:nvPr/>
        </p:nvGrpSpPr>
        <p:grpSpPr>
          <a:xfrm>
            <a:off x="6446420" y="5238629"/>
            <a:ext cx="1448217" cy="1224812"/>
            <a:chOff x="6446420" y="5238629"/>
            <a:chExt cx="1448217" cy="1224812"/>
          </a:xfrm>
        </p:grpSpPr>
        <p:pic>
          <p:nvPicPr>
            <p:cNvPr id="51" name="Picture 50"/>
            <p:cNvPicPr>
              <a:picLocks noChangeAspect="1"/>
            </p:cNvPicPr>
            <p:nvPr/>
          </p:nvPicPr>
          <p:blipFill>
            <a:blip r:embed="rId7"/>
            <a:stretch>
              <a:fillRect/>
            </a:stretch>
          </p:blipFill>
          <p:spPr>
            <a:xfrm>
              <a:off x="6623525" y="5238629"/>
              <a:ext cx="1008000" cy="932446"/>
            </a:xfrm>
            <a:prstGeom prst="rect">
              <a:avLst/>
            </a:prstGeom>
          </p:spPr>
        </p:pic>
        <p:sp>
          <p:nvSpPr>
            <p:cNvPr id="60" name="TextBox 17"/>
            <p:cNvSpPr txBox="1"/>
            <p:nvPr/>
          </p:nvSpPr>
          <p:spPr>
            <a:xfrm>
              <a:off x="6446420" y="6181056"/>
              <a:ext cx="1448217" cy="282385"/>
            </a:xfrm>
            <a:prstGeom prst="rect">
              <a:avLst/>
            </a:prstGeom>
            <a:noFill/>
          </p:spPr>
          <p:txBody>
            <a:bodyPr wrap="none" lIns="0" tIns="0" rIns="0" bIns="0" rtlCol="0">
              <a:spAutoFit/>
            </a:bodyPr>
            <a:lstStyle/>
            <a:p>
              <a:r>
                <a:rPr lang="en-US" sz="1835" spc="-71" dirty="0" smtClean="0">
                  <a:solidFill>
                    <a:schemeClr val="tx1">
                      <a:lumMod val="50000"/>
                      <a:lumOff val="50000"/>
                    </a:schemeClr>
                  </a:solidFill>
                </a:rPr>
                <a:t>List definition B</a:t>
              </a:r>
              <a:endParaRPr lang="en-GB" sz="1835" spc="-71" dirty="0">
                <a:solidFill>
                  <a:schemeClr val="tx1">
                    <a:lumMod val="50000"/>
                    <a:lumOff val="50000"/>
                  </a:schemeClr>
                </a:solidFill>
              </a:endParaRPr>
            </a:p>
          </p:txBody>
        </p:sp>
      </p:grpSp>
      <p:grpSp>
        <p:nvGrpSpPr>
          <p:cNvPr id="14" name="Group 13"/>
          <p:cNvGrpSpPr/>
          <p:nvPr/>
        </p:nvGrpSpPr>
        <p:grpSpPr>
          <a:xfrm>
            <a:off x="8656637" y="4919136"/>
            <a:ext cx="1465851" cy="1197097"/>
            <a:chOff x="8656637" y="4919136"/>
            <a:chExt cx="1465851" cy="1197097"/>
          </a:xfrm>
        </p:grpSpPr>
        <p:pic>
          <p:nvPicPr>
            <p:cNvPr id="52" name="Picture 51"/>
            <p:cNvPicPr>
              <a:picLocks noChangeAspect="1"/>
            </p:cNvPicPr>
            <p:nvPr/>
          </p:nvPicPr>
          <p:blipFill>
            <a:blip r:embed="rId7"/>
            <a:stretch>
              <a:fillRect/>
            </a:stretch>
          </p:blipFill>
          <p:spPr>
            <a:xfrm>
              <a:off x="8931166" y="4919136"/>
              <a:ext cx="1008000" cy="932446"/>
            </a:xfrm>
            <a:prstGeom prst="rect">
              <a:avLst/>
            </a:prstGeom>
          </p:spPr>
        </p:pic>
        <p:sp>
          <p:nvSpPr>
            <p:cNvPr id="61" name="TextBox 17"/>
            <p:cNvSpPr txBox="1"/>
            <p:nvPr/>
          </p:nvSpPr>
          <p:spPr>
            <a:xfrm>
              <a:off x="8656637" y="5833848"/>
              <a:ext cx="1465851" cy="282385"/>
            </a:xfrm>
            <a:prstGeom prst="rect">
              <a:avLst/>
            </a:prstGeom>
            <a:noFill/>
          </p:spPr>
          <p:txBody>
            <a:bodyPr wrap="none" lIns="0" tIns="0" rIns="0" bIns="0" rtlCol="0">
              <a:spAutoFit/>
            </a:bodyPr>
            <a:lstStyle/>
            <a:p>
              <a:r>
                <a:rPr lang="en-US" sz="1835" spc="-71" dirty="0" smtClean="0">
                  <a:solidFill>
                    <a:schemeClr val="tx1">
                      <a:lumMod val="50000"/>
                      <a:lumOff val="50000"/>
                    </a:schemeClr>
                  </a:solidFill>
                </a:rPr>
                <a:t>List definition A</a:t>
              </a:r>
              <a:endParaRPr lang="en-GB" sz="1835" spc="-71" dirty="0">
                <a:solidFill>
                  <a:schemeClr val="tx1">
                    <a:lumMod val="50000"/>
                    <a:lumOff val="50000"/>
                  </a:schemeClr>
                </a:solidFill>
              </a:endParaRPr>
            </a:p>
          </p:txBody>
        </p:sp>
      </p:grpSp>
    </p:spTree>
    <p:extLst>
      <p:ext uri="{BB962C8B-B14F-4D97-AF65-F5344CB8AC3E}">
        <p14:creationId xmlns:p14="http://schemas.microsoft.com/office/powerpoint/2010/main" val="15584944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1000"/>
                                        <p:tgtEl>
                                          <p:spTgt spid="96"/>
                                        </p:tgtEl>
                                      </p:cBhvr>
                                    </p:animEffect>
                                    <p:anim calcmode="lin" valueType="num">
                                      <p:cBhvr>
                                        <p:cTn id="50" dur="1000" fill="hold"/>
                                        <p:tgtEl>
                                          <p:spTgt spid="96"/>
                                        </p:tgtEl>
                                        <p:attrNameLst>
                                          <p:attrName>ppt_x</p:attrName>
                                        </p:attrNameLst>
                                      </p:cBhvr>
                                      <p:tavLst>
                                        <p:tav tm="0">
                                          <p:val>
                                            <p:strVal val="#ppt_x"/>
                                          </p:val>
                                        </p:tav>
                                        <p:tav tm="100000">
                                          <p:val>
                                            <p:strVal val="#ppt_x"/>
                                          </p:val>
                                        </p:tav>
                                      </p:tavLst>
                                    </p:anim>
                                    <p:anim calcmode="lin" valueType="num">
                                      <p:cBhvr>
                                        <p:cTn id="51" dur="1000" fill="hold"/>
                                        <p:tgtEl>
                                          <p:spTgt spid="9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1000"/>
                                        <p:tgtEl>
                                          <p:spTgt spid="88"/>
                                        </p:tgtEl>
                                      </p:cBhvr>
                                    </p:animEffect>
                                    <p:anim calcmode="lin" valueType="num">
                                      <p:cBhvr>
                                        <p:cTn id="55" dur="1000" fill="hold"/>
                                        <p:tgtEl>
                                          <p:spTgt spid="88"/>
                                        </p:tgtEl>
                                        <p:attrNameLst>
                                          <p:attrName>ppt_x</p:attrName>
                                        </p:attrNameLst>
                                      </p:cBhvr>
                                      <p:tavLst>
                                        <p:tav tm="0">
                                          <p:val>
                                            <p:strVal val="#ppt_x"/>
                                          </p:val>
                                        </p:tav>
                                        <p:tav tm="100000">
                                          <p:val>
                                            <p:strVal val="#ppt_x"/>
                                          </p:val>
                                        </p:tav>
                                      </p:tavLst>
                                    </p:anim>
                                    <p:anim calcmode="lin" valueType="num">
                                      <p:cBhvr>
                                        <p:cTn id="56" dur="1000" fill="hold"/>
                                        <p:tgtEl>
                                          <p:spTgt spid="88"/>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1000"/>
                                        <p:tgtEl>
                                          <p:spTgt spid="84"/>
                                        </p:tgtEl>
                                      </p:cBhvr>
                                    </p:animEffect>
                                    <p:anim calcmode="lin" valueType="num">
                                      <p:cBhvr>
                                        <p:cTn id="65" dur="1000" fill="hold"/>
                                        <p:tgtEl>
                                          <p:spTgt spid="84"/>
                                        </p:tgtEl>
                                        <p:attrNameLst>
                                          <p:attrName>ppt_x</p:attrName>
                                        </p:attrNameLst>
                                      </p:cBhvr>
                                      <p:tavLst>
                                        <p:tav tm="0">
                                          <p:val>
                                            <p:strVal val="#ppt_x"/>
                                          </p:val>
                                        </p:tav>
                                        <p:tav tm="100000">
                                          <p:val>
                                            <p:strVal val="#ppt_x"/>
                                          </p:val>
                                        </p:tav>
                                      </p:tavLst>
                                    </p:anim>
                                    <p:anim calcmode="lin" valueType="num">
                                      <p:cBhvr>
                                        <p:cTn id="66" dur="1000" fill="hold"/>
                                        <p:tgtEl>
                                          <p:spTgt spid="8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1000"/>
                                        <p:tgtEl>
                                          <p:spTgt spid="26"/>
                                        </p:tgtEl>
                                      </p:cBhvr>
                                    </p:animEffect>
                                    <p:anim calcmode="lin" valueType="num">
                                      <p:cBhvr>
                                        <p:cTn id="77" dur="1000" fill="hold"/>
                                        <p:tgtEl>
                                          <p:spTgt spid="26"/>
                                        </p:tgtEl>
                                        <p:attrNameLst>
                                          <p:attrName>ppt_x</p:attrName>
                                        </p:attrNameLst>
                                      </p:cBhvr>
                                      <p:tavLst>
                                        <p:tav tm="0">
                                          <p:val>
                                            <p:strVal val="#ppt_x"/>
                                          </p:val>
                                        </p:tav>
                                        <p:tav tm="100000">
                                          <p:val>
                                            <p:strVal val="#ppt_x"/>
                                          </p:val>
                                        </p:tav>
                                      </p:tavLst>
                                    </p:anim>
                                    <p:anim calcmode="lin" valueType="num">
                                      <p:cBhvr>
                                        <p:cTn id="78" dur="1000" fill="hold"/>
                                        <p:tgtEl>
                                          <p:spTgt spid="2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1000"/>
                                        <p:tgtEl>
                                          <p:spTgt spid="70"/>
                                        </p:tgtEl>
                                      </p:cBhvr>
                                    </p:animEffect>
                                    <p:anim calcmode="lin" valueType="num">
                                      <p:cBhvr>
                                        <p:cTn id="82" dur="1000" fill="hold"/>
                                        <p:tgtEl>
                                          <p:spTgt spid="70"/>
                                        </p:tgtEl>
                                        <p:attrNameLst>
                                          <p:attrName>ppt_x</p:attrName>
                                        </p:attrNameLst>
                                      </p:cBhvr>
                                      <p:tavLst>
                                        <p:tav tm="0">
                                          <p:val>
                                            <p:strVal val="#ppt_x"/>
                                          </p:val>
                                        </p:tav>
                                        <p:tav tm="100000">
                                          <p:val>
                                            <p:strVal val="#ppt_x"/>
                                          </p:val>
                                        </p:tav>
                                      </p:tavLst>
                                    </p:anim>
                                    <p:anim calcmode="lin" valueType="num">
                                      <p:cBhvr>
                                        <p:cTn id="83" dur="1000" fill="hold"/>
                                        <p:tgtEl>
                                          <p:spTgt spid="7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1000"/>
                                        <p:tgtEl>
                                          <p:spTgt spid="65"/>
                                        </p:tgtEl>
                                      </p:cBhvr>
                                    </p:animEffect>
                                    <p:anim calcmode="lin" valueType="num">
                                      <p:cBhvr>
                                        <p:cTn id="87" dur="1000" fill="hold"/>
                                        <p:tgtEl>
                                          <p:spTgt spid="65"/>
                                        </p:tgtEl>
                                        <p:attrNameLst>
                                          <p:attrName>ppt_x</p:attrName>
                                        </p:attrNameLst>
                                      </p:cBhvr>
                                      <p:tavLst>
                                        <p:tav tm="0">
                                          <p:val>
                                            <p:strVal val="#ppt_x"/>
                                          </p:val>
                                        </p:tav>
                                        <p:tav tm="100000">
                                          <p:val>
                                            <p:strVal val="#ppt_x"/>
                                          </p:val>
                                        </p:tav>
                                      </p:tavLst>
                                    </p:anim>
                                    <p:anim calcmode="lin" valueType="num">
                                      <p:cBhvr>
                                        <p:cTn id="88" dur="1000" fill="hold"/>
                                        <p:tgtEl>
                                          <p:spTgt spid="65"/>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1000"/>
                                        <p:tgtEl>
                                          <p:spTgt spid="86"/>
                                        </p:tgtEl>
                                      </p:cBhvr>
                                    </p:animEffect>
                                    <p:anim calcmode="lin" valueType="num">
                                      <p:cBhvr>
                                        <p:cTn id="92" dur="1000" fill="hold"/>
                                        <p:tgtEl>
                                          <p:spTgt spid="86"/>
                                        </p:tgtEl>
                                        <p:attrNameLst>
                                          <p:attrName>ppt_x</p:attrName>
                                        </p:attrNameLst>
                                      </p:cBhvr>
                                      <p:tavLst>
                                        <p:tav tm="0">
                                          <p:val>
                                            <p:strVal val="#ppt_x"/>
                                          </p:val>
                                        </p:tav>
                                        <p:tav tm="100000">
                                          <p:val>
                                            <p:strVal val="#ppt_x"/>
                                          </p:val>
                                        </p:tav>
                                      </p:tavLst>
                                    </p:anim>
                                    <p:anim calcmode="lin" valueType="num">
                                      <p:cBhvr>
                                        <p:cTn id="93" dur="1000" fill="hold"/>
                                        <p:tgtEl>
                                          <p:spTgt spid="8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99"/>
                                        </p:tgtEl>
                                        <p:attrNameLst>
                                          <p:attrName>style.visibility</p:attrName>
                                        </p:attrNameLst>
                                      </p:cBhvr>
                                      <p:to>
                                        <p:strVal val="visible"/>
                                      </p:to>
                                    </p:set>
                                    <p:animEffect transition="in" filter="fade">
                                      <p:cBhvr>
                                        <p:cTn id="96" dur="1000"/>
                                        <p:tgtEl>
                                          <p:spTgt spid="99"/>
                                        </p:tgtEl>
                                      </p:cBhvr>
                                    </p:animEffect>
                                    <p:anim calcmode="lin" valueType="num">
                                      <p:cBhvr>
                                        <p:cTn id="97" dur="1000" fill="hold"/>
                                        <p:tgtEl>
                                          <p:spTgt spid="99"/>
                                        </p:tgtEl>
                                        <p:attrNameLst>
                                          <p:attrName>ppt_x</p:attrName>
                                        </p:attrNameLst>
                                      </p:cBhvr>
                                      <p:tavLst>
                                        <p:tav tm="0">
                                          <p:val>
                                            <p:strVal val="#ppt_x"/>
                                          </p:val>
                                        </p:tav>
                                        <p:tav tm="100000">
                                          <p:val>
                                            <p:strVal val="#ppt_x"/>
                                          </p:val>
                                        </p:tav>
                                      </p:tavLst>
                                    </p:anim>
                                    <p:anim calcmode="lin" valueType="num">
                                      <p:cBhvr>
                                        <p:cTn id="98" dur="1000" fill="hold"/>
                                        <p:tgtEl>
                                          <p:spTgt spid="99"/>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1000"/>
                                        <p:tgtEl>
                                          <p:spTgt spid="85"/>
                                        </p:tgtEl>
                                      </p:cBhvr>
                                    </p:animEffect>
                                    <p:anim calcmode="lin" valueType="num">
                                      <p:cBhvr>
                                        <p:cTn id="102" dur="1000" fill="hold"/>
                                        <p:tgtEl>
                                          <p:spTgt spid="85"/>
                                        </p:tgtEl>
                                        <p:attrNameLst>
                                          <p:attrName>ppt_x</p:attrName>
                                        </p:attrNameLst>
                                      </p:cBhvr>
                                      <p:tavLst>
                                        <p:tav tm="0">
                                          <p:val>
                                            <p:strVal val="#ppt_x"/>
                                          </p:val>
                                        </p:tav>
                                        <p:tav tm="100000">
                                          <p:val>
                                            <p:strVal val="#ppt_x"/>
                                          </p:val>
                                        </p:tav>
                                      </p:tavLst>
                                    </p:anim>
                                    <p:anim calcmode="lin" valueType="num">
                                      <p:cBhvr>
                                        <p:cTn id="10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p:bldP spid="84" grpId="0" animBg="1"/>
      <p:bldP spid="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5176802"/>
          </a:xfrm>
        </p:spPr>
        <p:txBody>
          <a:bodyPr/>
          <a:lstStyle/>
          <a:p>
            <a:r>
              <a:rPr lang="fi-FI" sz="4400" dirty="0" smtClean="0"/>
              <a:t>There’s unfortunately no easy ways to fix existing deployments which are using custom list </a:t>
            </a:r>
            <a:r>
              <a:rPr lang="fi-FI" sz="4400" dirty="0" smtClean="0"/>
              <a:t>definitions</a:t>
            </a:r>
          </a:p>
          <a:p>
            <a:pPr lvl="1"/>
            <a:r>
              <a:rPr lang="fi-FI" sz="2800" dirty="0" smtClean="0"/>
              <a:t>We are working on more guidance on this side with details on how to fix the existing sites</a:t>
            </a:r>
            <a:br>
              <a:rPr lang="fi-FI" sz="2800" dirty="0" smtClean="0"/>
            </a:br>
            <a:endParaRPr lang="fi-FI" sz="4400" dirty="0"/>
          </a:p>
          <a:p>
            <a:r>
              <a:rPr lang="fi-FI" sz="4400" dirty="0" smtClean="0"/>
              <a:t>Possible solutions</a:t>
            </a:r>
          </a:p>
          <a:p>
            <a:pPr marL="984231" lvl="1" indent="-742950">
              <a:buFont typeface="+mj-lt"/>
              <a:buAutoNum type="arabicPeriod"/>
            </a:pPr>
            <a:r>
              <a:rPr lang="fi-FI" sz="2800" dirty="0" smtClean="0"/>
              <a:t>Change to use Sandbox solution list definition</a:t>
            </a:r>
          </a:p>
          <a:p>
            <a:pPr marL="984231" lvl="1" indent="-742950">
              <a:buFont typeface="+mj-lt"/>
              <a:buAutoNum type="arabicPeriod"/>
            </a:pPr>
            <a:r>
              <a:rPr lang="fi-FI" sz="2800" dirty="0" smtClean="0"/>
              <a:t>Perform content migration to oob list</a:t>
            </a:r>
            <a:endParaRPr lang="en-GB" sz="2800" dirty="0"/>
          </a:p>
        </p:txBody>
      </p:sp>
      <p:sp>
        <p:nvSpPr>
          <p:cNvPr id="4" name="Title 3"/>
          <p:cNvSpPr>
            <a:spLocks noGrp="1"/>
          </p:cNvSpPr>
          <p:nvPr>
            <p:ph type="title"/>
          </p:nvPr>
        </p:nvSpPr>
        <p:spPr/>
        <p:txBody>
          <a:bodyPr/>
          <a:lstStyle/>
          <a:p>
            <a:r>
              <a:rPr lang="en-US" dirty="0" smtClean="0"/>
              <a:t>How to fix existing deployments?</a:t>
            </a:r>
            <a:endParaRPr lang="en-GB" dirty="0"/>
          </a:p>
        </p:txBody>
      </p:sp>
    </p:spTree>
    <p:extLst>
      <p:ext uri="{BB962C8B-B14F-4D97-AF65-F5344CB8AC3E}">
        <p14:creationId xmlns:p14="http://schemas.microsoft.com/office/powerpoint/2010/main" val="104749407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1181734"/>
          </a:xfrm>
        </p:spPr>
        <p:txBody>
          <a:bodyPr/>
          <a:lstStyle/>
          <a:p>
            <a:r>
              <a:rPr lang="en-US" dirty="0" smtClean="0"/>
              <a:t>DEMO</a:t>
            </a:r>
            <a:endParaRPr lang="en-GB" dirty="0"/>
          </a:p>
        </p:txBody>
      </p:sp>
      <p:sp>
        <p:nvSpPr>
          <p:cNvPr id="4" name="Text Placeholder 3"/>
          <p:cNvSpPr>
            <a:spLocks noGrp="1"/>
          </p:cNvSpPr>
          <p:nvPr>
            <p:ph type="body" sz="quarter" idx="12"/>
          </p:nvPr>
        </p:nvSpPr>
        <p:spPr>
          <a:xfrm>
            <a:off x="274639" y="4881266"/>
            <a:ext cx="10058401" cy="1181862"/>
          </a:xfrm>
        </p:spPr>
        <p:txBody>
          <a:bodyPr/>
          <a:lstStyle/>
          <a:p>
            <a:r>
              <a:rPr lang="en-US" dirty="0" smtClean="0"/>
              <a:t>Custom list definition challenge with farm solutions</a:t>
            </a:r>
          </a:p>
          <a:p>
            <a:r>
              <a:rPr lang="en-US" dirty="0" smtClean="0"/>
              <a:t>- How and how to fix?</a:t>
            </a:r>
            <a:endParaRPr lang="en-GB" dirty="0"/>
          </a:p>
        </p:txBody>
      </p:sp>
    </p:spTree>
    <p:extLst>
      <p:ext uri="{BB962C8B-B14F-4D97-AF65-F5344CB8AC3E}">
        <p14:creationId xmlns:p14="http://schemas.microsoft.com/office/powerpoint/2010/main" val="2554276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501" y="2483422"/>
            <a:ext cx="12431473" cy="2203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089" tIns="55089" rIns="55089" bIns="55089" numCol="1" spcCol="0" rtlCol="0" fromWordArt="0" anchor="b" anchorCtr="0" forceAA="0" compatLnSpc="1">
            <a:prstTxWarp prst="textNoShape">
              <a:avLst/>
            </a:prstTxWarp>
            <a:noAutofit/>
          </a:bodyPr>
          <a:lstStyle/>
          <a:p>
            <a:endParaRPr lang="en-US" sz="2040" dirty="0">
              <a:solidFill>
                <a:srgbClr val="FFFFFF"/>
              </a:solidFill>
            </a:endParaRPr>
          </a:p>
        </p:txBody>
      </p:sp>
      <p:sp>
        <p:nvSpPr>
          <p:cNvPr id="3" name="Title 2"/>
          <p:cNvSpPr>
            <a:spLocks noGrp="1"/>
          </p:cNvSpPr>
          <p:nvPr>
            <p:ph type="title"/>
          </p:nvPr>
        </p:nvSpPr>
        <p:spPr/>
        <p:txBody>
          <a:bodyPr/>
          <a:lstStyle/>
          <a:p>
            <a:r>
              <a:rPr lang="en-US" dirty="0" smtClean="0"/>
              <a:t>Agenda</a:t>
            </a:r>
            <a:endParaRPr lang="en-GB" dirty="0"/>
          </a:p>
        </p:txBody>
      </p:sp>
      <p:grpSp>
        <p:nvGrpSpPr>
          <p:cNvPr id="2" name="Group 1"/>
          <p:cNvGrpSpPr/>
          <p:nvPr/>
        </p:nvGrpSpPr>
        <p:grpSpPr>
          <a:xfrm>
            <a:off x="1761449" y="2675874"/>
            <a:ext cx="2546980" cy="1810539"/>
            <a:chOff x="655004" y="2632075"/>
            <a:chExt cx="2497265" cy="1775199"/>
          </a:xfrm>
        </p:grpSpPr>
        <p:sp>
          <p:nvSpPr>
            <p:cNvPr id="22" name="TextBox 21"/>
            <p:cNvSpPr txBox="1"/>
            <p:nvPr/>
          </p:nvSpPr>
          <p:spPr>
            <a:xfrm>
              <a:off x="655004" y="3791665"/>
              <a:ext cx="2497265" cy="615609"/>
            </a:xfrm>
            <a:prstGeom prst="rect">
              <a:avLst/>
            </a:prstGeom>
            <a:noFill/>
          </p:spPr>
          <p:txBody>
            <a:bodyPr wrap="none" lIns="0" tIns="0" rIns="0" bIns="0" rtlCol="0">
              <a:spAutoFit/>
            </a:bodyPr>
            <a:lstStyle/>
            <a:p>
              <a:pPr algn="ctr"/>
              <a:r>
                <a:rPr lang="en-US" sz="2040" spc="-71" dirty="0" smtClean="0"/>
                <a:t>Development </a:t>
              </a:r>
              <a:br>
                <a:rPr lang="en-US" sz="2040" spc="-71" dirty="0" smtClean="0"/>
              </a:br>
              <a:r>
                <a:rPr lang="en-US" sz="2040" spc="-71" dirty="0" smtClean="0"/>
                <a:t>models for on-premises</a:t>
              </a:r>
              <a:endParaRPr lang="en-GB" sz="2040" spc="-71" dirty="0"/>
            </a:p>
          </p:txBody>
        </p:sp>
        <p:pic>
          <p:nvPicPr>
            <p:cNvPr id="70" name="Picture 69"/>
            <p:cNvPicPr>
              <a:picLocks noChangeAspect="1"/>
            </p:cNvPicPr>
            <p:nvPr/>
          </p:nvPicPr>
          <p:blipFill>
            <a:blip r:embed="rId2"/>
            <a:stretch>
              <a:fillRect/>
            </a:stretch>
          </p:blipFill>
          <p:spPr>
            <a:xfrm>
              <a:off x="1443099" y="2632075"/>
              <a:ext cx="921055" cy="1131983"/>
            </a:xfrm>
            <a:prstGeom prst="rect">
              <a:avLst/>
            </a:prstGeom>
          </p:spPr>
        </p:pic>
      </p:grpSp>
      <p:grpSp>
        <p:nvGrpSpPr>
          <p:cNvPr id="9" name="Group 8"/>
          <p:cNvGrpSpPr/>
          <p:nvPr/>
        </p:nvGrpSpPr>
        <p:grpSpPr>
          <a:xfrm>
            <a:off x="4845585" y="2819570"/>
            <a:ext cx="2304902" cy="1523148"/>
            <a:chOff x="4114775" y="2835638"/>
            <a:chExt cx="2259913" cy="1493418"/>
          </a:xfrm>
        </p:grpSpPr>
        <p:sp>
          <p:nvSpPr>
            <p:cNvPr id="23" name="TextBox 22"/>
            <p:cNvSpPr txBox="1"/>
            <p:nvPr/>
          </p:nvSpPr>
          <p:spPr>
            <a:xfrm>
              <a:off x="4440056" y="3701192"/>
              <a:ext cx="1609351" cy="627864"/>
            </a:xfrm>
            <a:prstGeom prst="rect">
              <a:avLst/>
            </a:prstGeom>
            <a:noFill/>
          </p:spPr>
          <p:txBody>
            <a:bodyPr wrap="none" lIns="0" tIns="0" rIns="0" bIns="0" rtlCol="0">
              <a:spAutoFit/>
            </a:bodyPr>
            <a:lstStyle/>
            <a:p>
              <a:pPr algn="ctr"/>
              <a:r>
                <a:rPr lang="en-US" sz="2040" spc="-71" dirty="0"/>
                <a:t>Transformation</a:t>
              </a:r>
              <a:br>
                <a:rPr lang="en-US" sz="2040" spc="-71" dirty="0"/>
              </a:br>
              <a:r>
                <a:rPr lang="en-US" sz="2040" spc="-71" dirty="0"/>
                <a:t>approaches</a:t>
              </a:r>
              <a:endParaRPr lang="en-GB" sz="2040" spc="-71" dirty="0"/>
            </a:p>
          </p:txBody>
        </p:sp>
        <p:pic>
          <p:nvPicPr>
            <p:cNvPr id="77" name="Picture 76"/>
            <p:cNvPicPr>
              <a:picLocks noChangeAspect="1"/>
            </p:cNvPicPr>
            <p:nvPr/>
          </p:nvPicPr>
          <p:blipFill>
            <a:blip r:embed="rId3"/>
            <a:stretch>
              <a:fillRect/>
            </a:stretch>
          </p:blipFill>
          <p:spPr>
            <a:xfrm>
              <a:off x="4114775" y="2835638"/>
              <a:ext cx="2259913" cy="826613"/>
            </a:xfrm>
            <a:prstGeom prst="rect">
              <a:avLst/>
            </a:prstGeom>
          </p:spPr>
        </p:pic>
      </p:grpSp>
      <p:grpSp>
        <p:nvGrpSpPr>
          <p:cNvPr id="19" name="Group 18"/>
          <p:cNvGrpSpPr/>
          <p:nvPr/>
        </p:nvGrpSpPr>
        <p:grpSpPr>
          <a:xfrm>
            <a:off x="8275637" y="2827844"/>
            <a:ext cx="2615931" cy="1506601"/>
            <a:chOff x="9453386" y="2757480"/>
            <a:chExt cx="2564871" cy="1477194"/>
          </a:xfrm>
        </p:grpSpPr>
        <p:pic>
          <p:nvPicPr>
            <p:cNvPr id="20" name="Picture 19"/>
            <p:cNvPicPr>
              <a:picLocks noChangeAspect="1"/>
            </p:cNvPicPr>
            <p:nvPr/>
          </p:nvPicPr>
          <p:blipFill>
            <a:blip r:embed="rId4"/>
            <a:stretch>
              <a:fillRect/>
            </a:stretch>
          </p:blipFill>
          <p:spPr>
            <a:xfrm>
              <a:off x="9453386" y="2757480"/>
              <a:ext cx="1128417" cy="1477194"/>
            </a:xfrm>
            <a:prstGeom prst="rect">
              <a:avLst/>
            </a:prstGeom>
          </p:spPr>
        </p:pic>
        <p:sp>
          <p:nvSpPr>
            <p:cNvPr id="21" name="TextBox 20"/>
            <p:cNvSpPr txBox="1"/>
            <p:nvPr/>
          </p:nvSpPr>
          <p:spPr>
            <a:xfrm>
              <a:off x="10500798" y="3567869"/>
              <a:ext cx="1517459" cy="615609"/>
            </a:xfrm>
            <a:prstGeom prst="rect">
              <a:avLst/>
            </a:prstGeom>
            <a:noFill/>
          </p:spPr>
          <p:txBody>
            <a:bodyPr wrap="none" lIns="0" tIns="0" rIns="0" bIns="0" rtlCol="0">
              <a:spAutoFit/>
            </a:bodyPr>
            <a:lstStyle/>
            <a:p>
              <a:pPr algn="ctr"/>
              <a:r>
                <a:rPr lang="en-US" sz="2040" spc="-71" dirty="0" smtClean="0"/>
                <a:t>Farm solution</a:t>
              </a:r>
              <a:br>
                <a:rPr lang="en-US" sz="2040" spc="-71" dirty="0" smtClean="0"/>
              </a:br>
              <a:r>
                <a:rPr lang="en-US" sz="2040" spc="-71" dirty="0" smtClean="0"/>
                <a:t>considerations</a:t>
              </a:r>
              <a:endParaRPr lang="en-GB" sz="2040" spc="-71" dirty="0"/>
            </a:p>
          </p:txBody>
        </p:sp>
      </p:grpSp>
    </p:spTree>
    <p:extLst>
      <p:ext uri="{BB962C8B-B14F-4D97-AF65-F5344CB8AC3E}">
        <p14:creationId xmlns:p14="http://schemas.microsoft.com/office/powerpoint/2010/main" val="485546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7631502" cy="4973669"/>
          </a:xfrm>
        </p:spPr>
        <p:txBody>
          <a:bodyPr/>
          <a:lstStyle/>
          <a:p>
            <a:r>
              <a:rPr lang="en-US" dirty="0" smtClean="0"/>
              <a:t>What</a:t>
            </a:r>
          </a:p>
          <a:p>
            <a:pPr lvl="1"/>
            <a:r>
              <a:rPr lang="en-US" dirty="0" smtClean="0"/>
              <a:t>Do not use custom field types with you farm solutions</a:t>
            </a:r>
          </a:p>
          <a:p>
            <a:r>
              <a:rPr lang="en-US" dirty="0" smtClean="0"/>
              <a:t>Why</a:t>
            </a:r>
          </a:p>
          <a:p>
            <a:pPr lvl="1"/>
            <a:r>
              <a:rPr lang="en-US" dirty="0" smtClean="0"/>
              <a:t>Data stored in the database will have dependency on the custom field type, which will cause challenges in migration scenarios</a:t>
            </a:r>
          </a:p>
          <a:p>
            <a:r>
              <a:rPr lang="en-US" dirty="0" smtClean="0"/>
              <a:t>How</a:t>
            </a:r>
          </a:p>
          <a:p>
            <a:pPr lvl="1"/>
            <a:r>
              <a:rPr lang="en-US" dirty="0" smtClean="0"/>
              <a:t>Consider using only field controls for presentation or use client side rendering for list editor overrides</a:t>
            </a:r>
            <a:endParaRPr lang="en-US" dirty="0"/>
          </a:p>
        </p:txBody>
      </p:sp>
      <p:sp>
        <p:nvSpPr>
          <p:cNvPr id="3" name="Title 2"/>
          <p:cNvSpPr>
            <a:spLocks noGrp="1"/>
          </p:cNvSpPr>
          <p:nvPr>
            <p:ph type="title"/>
          </p:nvPr>
        </p:nvSpPr>
        <p:spPr/>
        <p:txBody>
          <a:bodyPr/>
          <a:lstStyle/>
          <a:p>
            <a:r>
              <a:rPr lang="en-US" dirty="0" smtClean="0"/>
              <a:t>Custom field type challenge</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Tree>
    <p:extLst>
      <p:ext uri="{BB962C8B-B14F-4D97-AF65-F5344CB8AC3E}">
        <p14:creationId xmlns:p14="http://schemas.microsoft.com/office/powerpoint/2010/main" val="291896992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1181734"/>
          </a:xfrm>
        </p:spPr>
        <p:txBody>
          <a:bodyPr/>
          <a:lstStyle/>
          <a:p>
            <a:r>
              <a:rPr lang="en-US" dirty="0" smtClean="0"/>
              <a:t>DEMO</a:t>
            </a:r>
            <a:endParaRPr lang="en-GB" dirty="0"/>
          </a:p>
        </p:txBody>
      </p:sp>
      <p:sp>
        <p:nvSpPr>
          <p:cNvPr id="4" name="Text Placeholder 3"/>
          <p:cNvSpPr>
            <a:spLocks noGrp="1"/>
          </p:cNvSpPr>
          <p:nvPr>
            <p:ph type="body" sz="quarter" idx="12"/>
          </p:nvPr>
        </p:nvSpPr>
        <p:spPr>
          <a:xfrm>
            <a:off x="274639" y="4881266"/>
            <a:ext cx="10058401" cy="738664"/>
          </a:xfrm>
        </p:spPr>
        <p:txBody>
          <a:bodyPr/>
          <a:lstStyle/>
          <a:p>
            <a:r>
              <a:rPr lang="en-US" dirty="0" smtClean="0"/>
              <a:t>Custom field type </a:t>
            </a:r>
            <a:r>
              <a:rPr lang="en-US" dirty="0" smtClean="0"/>
              <a:t>– What is the alternative?</a:t>
            </a:r>
            <a:endParaRPr lang="en-GB" dirty="0"/>
          </a:p>
        </p:txBody>
      </p:sp>
    </p:spTree>
    <p:extLst>
      <p:ext uri="{BB962C8B-B14F-4D97-AF65-F5344CB8AC3E}">
        <p14:creationId xmlns:p14="http://schemas.microsoft.com/office/powerpoint/2010/main" val="1040311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7631502" cy="4973669"/>
          </a:xfrm>
        </p:spPr>
        <p:txBody>
          <a:bodyPr/>
          <a:lstStyle/>
          <a:p>
            <a:r>
              <a:rPr lang="en-US" dirty="0" smtClean="0"/>
              <a:t>What</a:t>
            </a:r>
          </a:p>
          <a:p>
            <a:pPr lvl="1"/>
            <a:r>
              <a:rPr lang="en-US" dirty="0" smtClean="0"/>
              <a:t>You create sites using site definitions in on-premises can be challenging</a:t>
            </a:r>
          </a:p>
          <a:p>
            <a:r>
              <a:rPr lang="en-US" dirty="0" smtClean="0"/>
              <a:t>Why</a:t>
            </a:r>
          </a:p>
          <a:p>
            <a:pPr lvl="1"/>
            <a:r>
              <a:rPr lang="en-US" dirty="0" smtClean="0"/>
              <a:t>Site upgrades cross versions is natively upgraded and you will need to own the template model by yourself</a:t>
            </a:r>
          </a:p>
          <a:p>
            <a:r>
              <a:rPr lang="en-US" dirty="0" smtClean="0"/>
              <a:t>How</a:t>
            </a:r>
          </a:p>
          <a:p>
            <a:pPr lvl="1"/>
            <a:r>
              <a:rPr lang="en-US" dirty="0" smtClean="0"/>
              <a:t>Consider models where we start with out of the box site provisioning, which is configured with business requirements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174293" y="1452"/>
            <a:ext cx="4258063" cy="6991251"/>
          </a:xfrm>
          <a:prstGeom prst="rect">
            <a:avLst/>
          </a:prstGeom>
        </p:spPr>
      </p:pic>
      <p:sp>
        <p:nvSpPr>
          <p:cNvPr id="3" name="Title 2"/>
          <p:cNvSpPr>
            <a:spLocks noGrp="1"/>
          </p:cNvSpPr>
          <p:nvPr>
            <p:ph type="title"/>
          </p:nvPr>
        </p:nvSpPr>
        <p:spPr>
          <a:effectLst>
            <a:outerShdw blurRad="50800" dist="38100" dir="2700000" algn="tl" rotWithShape="0">
              <a:prstClr val="black">
                <a:alpha val="40000"/>
              </a:prstClr>
            </a:outerShdw>
          </a:effectLst>
        </p:spPr>
        <p:txBody>
          <a:bodyPr/>
          <a:lstStyle/>
          <a:p>
            <a:r>
              <a:rPr lang="en-US" dirty="0" smtClean="0"/>
              <a:t>Site definition / web template challenge</a:t>
            </a:r>
            <a:endParaRPr lang="en-US" dirty="0"/>
          </a:p>
        </p:txBody>
      </p:sp>
    </p:spTree>
    <p:extLst>
      <p:ext uri="{BB962C8B-B14F-4D97-AF65-F5344CB8AC3E}">
        <p14:creationId xmlns:p14="http://schemas.microsoft.com/office/powerpoint/2010/main" val="391723434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330832" y="1331784"/>
            <a:ext cx="1579879" cy="2240283"/>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No Office365</a:t>
              </a:r>
            </a:p>
            <a:p>
              <a:pPr marL="114921" lvl="1" indent="-114921" defTabSz="407810">
                <a:lnSpc>
                  <a:spcPct val="90000"/>
                </a:lnSpc>
                <a:spcBef>
                  <a:spcPct val="0"/>
                </a:spcBef>
                <a:spcAft>
                  <a:spcPct val="15000"/>
                </a:spcAft>
                <a:buChar char="••"/>
              </a:pPr>
              <a:r>
                <a:rPr lang="en-US" sz="1199" dirty="0"/>
                <a:t>Long term impact on costs</a:t>
              </a:r>
            </a:p>
            <a:p>
              <a:pPr marL="114921" lvl="1" indent="-114921" defTabSz="407810">
                <a:lnSpc>
                  <a:spcPct val="90000"/>
                </a:lnSpc>
                <a:spcBef>
                  <a:spcPct val="0"/>
                </a:spcBef>
                <a:spcAft>
                  <a:spcPct val="15000"/>
                </a:spcAft>
                <a:buChar char="••"/>
              </a:pPr>
              <a:r>
                <a:rPr lang="en-US" sz="1199" dirty="0"/>
                <a:t>Blocks transition to cloud</a:t>
              </a:r>
            </a:p>
            <a:p>
              <a:pPr marL="114921" lvl="1" indent="-114921" defTabSz="407810">
                <a:lnSpc>
                  <a:spcPct val="90000"/>
                </a:lnSpc>
                <a:spcBef>
                  <a:spcPct val="0"/>
                </a:spcBef>
                <a:spcAft>
                  <a:spcPct val="15000"/>
                </a:spcAft>
                <a:buChar char="••"/>
              </a:pPr>
              <a:r>
                <a:rPr lang="en-US" sz="1199" dirty="0"/>
                <a:t>Causes significant issues with future migration and upgrade</a:t>
              </a:r>
            </a:p>
          </p:txBody>
        </p:sp>
      </p:grpSp>
      <p:grpSp>
        <p:nvGrpSpPr>
          <p:cNvPr id="15" name="Group 14"/>
          <p:cNvGrpSpPr/>
          <p:nvPr/>
        </p:nvGrpSpPr>
        <p:grpSpPr>
          <a:xfrm>
            <a:off x="4144454" y="1331784"/>
            <a:ext cx="1579879" cy="2240283"/>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Poor site collection creation story</a:t>
              </a:r>
            </a:p>
            <a:p>
              <a:pPr marL="114921" lvl="1" indent="-114921" defTabSz="407810">
                <a:lnSpc>
                  <a:spcPct val="90000"/>
                </a:lnSpc>
                <a:spcBef>
                  <a:spcPct val="0"/>
                </a:spcBef>
                <a:spcAft>
                  <a:spcPct val="15000"/>
                </a:spcAft>
                <a:buChar char="••"/>
              </a:pPr>
              <a:r>
                <a:rPr lang="en-US" sz="1199" dirty="0"/>
                <a:t>Negative impact on upgrades</a:t>
              </a:r>
            </a:p>
            <a:p>
              <a:pPr marL="114921" lvl="1" indent="-114921" defTabSz="407810">
                <a:lnSpc>
                  <a:spcPct val="90000"/>
                </a:lnSpc>
                <a:spcBef>
                  <a:spcPct val="0"/>
                </a:spcBef>
                <a:spcAft>
                  <a:spcPct val="15000"/>
                </a:spcAft>
                <a:buChar char="••"/>
              </a:pPr>
              <a:r>
                <a:rPr lang="en-US" sz="1199" dirty="0"/>
                <a:t>Causes additional maintenance costs with service updates</a:t>
              </a:r>
            </a:p>
            <a:p>
              <a:pPr marL="114921" lvl="1" indent="-114921" defTabSz="407810">
                <a:lnSpc>
                  <a:spcPct val="90000"/>
                </a:lnSpc>
                <a:spcBef>
                  <a:spcPct val="0"/>
                </a:spcBef>
                <a:spcAft>
                  <a:spcPct val="15000"/>
                </a:spcAft>
                <a:buChar char="••"/>
              </a:pPr>
              <a:r>
                <a:rPr lang="en-US" sz="1199" dirty="0"/>
                <a:t>Not with publishing features</a:t>
              </a:r>
            </a:p>
          </p:txBody>
        </p:sp>
      </p:grpSp>
      <p:grpSp>
        <p:nvGrpSpPr>
          <p:cNvPr id="22" name="Group 21"/>
          <p:cNvGrpSpPr/>
          <p:nvPr/>
        </p:nvGrpSpPr>
        <p:grpSpPr>
          <a:xfrm>
            <a:off x="5978334" y="1323176"/>
            <a:ext cx="1579879" cy="2240283"/>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Poor site collection creation story</a:t>
              </a:r>
            </a:p>
            <a:p>
              <a:pPr marL="114921" lvl="1" indent="-114921" defTabSz="407810">
                <a:lnSpc>
                  <a:spcPct val="90000"/>
                </a:lnSpc>
                <a:spcBef>
                  <a:spcPct val="0"/>
                </a:spcBef>
                <a:spcAft>
                  <a:spcPct val="15000"/>
                </a:spcAft>
                <a:buChar char="••"/>
              </a:pPr>
              <a:r>
                <a:rPr lang="en-US" sz="1199" dirty="0"/>
                <a:t>Causes maintenance costs with service </a:t>
              </a:r>
              <a:r>
                <a:rPr lang="en-US" sz="1199" dirty="0" smtClean="0"/>
                <a:t>updates and possibly with CUs</a:t>
              </a:r>
              <a:endParaRPr lang="en-US" sz="1199" dirty="0"/>
            </a:p>
          </p:txBody>
        </p:sp>
      </p:grpSp>
      <p:grpSp>
        <p:nvGrpSpPr>
          <p:cNvPr id="25" name="Group 24"/>
          <p:cNvGrpSpPr/>
          <p:nvPr/>
        </p:nvGrpSpPr>
        <p:grpSpPr>
          <a:xfrm>
            <a:off x="7786320" y="1336215"/>
            <a:ext cx="1579879" cy="2240283"/>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Provision </a:t>
              </a:r>
              <a:r>
                <a:rPr lang="en-US" sz="1199" dirty="0" err="1"/>
                <a:t>oob</a:t>
              </a:r>
              <a:r>
                <a:rPr lang="en-US" sz="1199" dirty="0"/>
                <a:t> sites, but modify them based on user selection and requirements</a:t>
              </a:r>
            </a:p>
            <a:p>
              <a:pPr marL="114921" lvl="1" indent="-114921" defTabSz="407810">
                <a:lnSpc>
                  <a:spcPct val="90000"/>
                </a:lnSpc>
                <a:spcBef>
                  <a:spcPct val="0"/>
                </a:spcBef>
                <a:spcAft>
                  <a:spcPct val="15000"/>
                </a:spcAft>
                <a:buChar char="••"/>
              </a:pPr>
              <a:r>
                <a:rPr lang="en-US" sz="1199" dirty="0"/>
                <a:t>Standardization of site creation in code</a:t>
              </a:r>
            </a:p>
            <a:p>
              <a:pPr marL="114921" lvl="1" indent="-114921" defTabSz="407810">
                <a:lnSpc>
                  <a:spcPct val="90000"/>
                </a:lnSpc>
                <a:spcBef>
                  <a:spcPct val="0"/>
                </a:spcBef>
                <a:spcAft>
                  <a:spcPct val="15000"/>
                </a:spcAft>
                <a:buChar char="••"/>
              </a:pPr>
              <a:r>
                <a:rPr lang="en-US" sz="1199" dirty="0"/>
                <a:t>No Office365</a:t>
              </a:r>
            </a:p>
          </p:txBody>
        </p:sp>
      </p:grpSp>
      <p:grpSp>
        <p:nvGrpSpPr>
          <p:cNvPr id="27" name="Group 26"/>
          <p:cNvGrpSpPr/>
          <p:nvPr/>
        </p:nvGrpSpPr>
        <p:grpSpPr>
          <a:xfrm>
            <a:off x="9614320" y="1345791"/>
            <a:ext cx="1579879" cy="2240283"/>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5256" tIns="37289" rIns="65256" bIns="37289" numCol="1" spcCol="1270" anchor="ctr" anchorCtr="0">
              <a:noAutofit/>
            </a:bodyPr>
            <a:lstStyle/>
            <a:p>
              <a:pPr algn="ctr" defTabSz="407810">
                <a:lnSpc>
                  <a:spcPct val="90000"/>
                </a:lnSpc>
                <a:spcBef>
                  <a:spcPct val="0"/>
                </a:spcBef>
                <a:spcAft>
                  <a:spcPct val="35000"/>
                </a:spcAft>
              </a:pPr>
              <a:r>
                <a:rPr lang="en-US" sz="1199"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8943" tIns="48943" rIns="65256" bIns="73413" numCol="1" spcCol="1270" anchor="t" anchorCtr="0">
              <a:noAutofit/>
            </a:bodyPr>
            <a:lstStyle/>
            <a:p>
              <a:pPr marL="114921" lvl="1" indent="-114921" defTabSz="407810">
                <a:lnSpc>
                  <a:spcPct val="90000"/>
                </a:lnSpc>
                <a:spcBef>
                  <a:spcPct val="0"/>
                </a:spcBef>
                <a:spcAft>
                  <a:spcPct val="15000"/>
                </a:spcAft>
                <a:buChar char="••"/>
              </a:pPr>
              <a:r>
                <a:rPr lang="en-US" sz="1199" dirty="0"/>
                <a:t>CSOM supports creation of site collections for on-premises and cloud</a:t>
              </a:r>
            </a:p>
            <a:p>
              <a:pPr marL="114921" lvl="1" indent="-114921" defTabSz="407810">
                <a:lnSpc>
                  <a:spcPct val="90000"/>
                </a:lnSpc>
                <a:spcBef>
                  <a:spcPct val="0"/>
                </a:spcBef>
                <a:spcAft>
                  <a:spcPct val="15000"/>
                </a:spcAft>
                <a:buChar char="••"/>
              </a:pPr>
              <a:r>
                <a:rPr lang="en-US" sz="1199" dirty="0"/>
                <a:t>Standardization of site creation in code</a:t>
              </a:r>
            </a:p>
            <a:p>
              <a:pPr marL="114921" lvl="1" indent="-114921" defTabSz="407810">
                <a:lnSpc>
                  <a:spcPct val="90000"/>
                </a:lnSpc>
                <a:spcBef>
                  <a:spcPct val="0"/>
                </a:spcBef>
                <a:spcAft>
                  <a:spcPct val="15000"/>
                </a:spcAft>
                <a:buChar char="••"/>
              </a:pPr>
              <a:r>
                <a:rPr lang="en-US" sz="1199" dirty="0"/>
                <a:t>Can be done from any external system</a:t>
              </a:r>
            </a:p>
          </p:txBody>
        </p:sp>
      </p:grpSp>
      <p:sp>
        <p:nvSpPr>
          <p:cNvPr id="17" name="TextBox 16"/>
          <p:cNvSpPr txBox="1"/>
          <p:nvPr/>
        </p:nvSpPr>
        <p:spPr>
          <a:xfrm>
            <a:off x="603873" y="2383273"/>
            <a:ext cx="961657" cy="345163"/>
          </a:xfrm>
          <a:prstGeom prst="rect">
            <a:avLst/>
          </a:prstGeom>
          <a:noFill/>
        </p:spPr>
        <p:txBody>
          <a:bodyPr wrap="none" rtlCol="0">
            <a:spAutoFit/>
          </a:bodyPr>
          <a:lstStyle/>
          <a:p>
            <a:r>
              <a:rPr lang="en-US" sz="1599" b="1" dirty="0">
                <a:latin typeface="Segoe UI" panose="020B0502040204020203" pitchFamily="34" charset="0"/>
                <a:cs typeface="Segoe UI" panose="020B0502040204020203" pitchFamily="34" charset="0"/>
              </a:rPr>
              <a:t>Options</a:t>
            </a:r>
          </a:p>
        </p:txBody>
      </p:sp>
      <p:sp>
        <p:nvSpPr>
          <p:cNvPr id="18" name="TextBox 17"/>
          <p:cNvSpPr txBox="1"/>
          <p:nvPr/>
        </p:nvSpPr>
        <p:spPr>
          <a:xfrm>
            <a:off x="659331" y="4559427"/>
            <a:ext cx="1136471" cy="596155"/>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603872" y="5515045"/>
            <a:ext cx="1372245" cy="847147"/>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830" y="5577645"/>
            <a:ext cx="706163" cy="70546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5463" y="5598282"/>
            <a:ext cx="706163" cy="706163"/>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1686" y="5598282"/>
            <a:ext cx="706862" cy="706163"/>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6758" y="5577645"/>
            <a:ext cx="706163" cy="705464"/>
          </a:xfrm>
          <a:prstGeom prst="rect">
            <a:avLst/>
          </a:prstGeom>
        </p:spPr>
      </p:pic>
      <p:sp>
        <p:nvSpPr>
          <p:cNvPr id="34" name="TextBox 33"/>
          <p:cNvSpPr txBox="1"/>
          <p:nvPr/>
        </p:nvSpPr>
        <p:spPr>
          <a:xfrm>
            <a:off x="647541" y="3700317"/>
            <a:ext cx="1148262" cy="596155"/>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1177" y="5598281"/>
            <a:ext cx="706163" cy="705464"/>
          </a:xfrm>
          <a:prstGeom prst="rect">
            <a:avLst/>
          </a:prstGeom>
        </p:spPr>
      </p:pic>
      <p:sp>
        <p:nvSpPr>
          <p:cNvPr id="55" name="TextBox 54"/>
          <p:cNvSpPr txBox="1"/>
          <p:nvPr/>
        </p:nvSpPr>
        <p:spPr>
          <a:xfrm>
            <a:off x="4226504" y="4620151"/>
            <a:ext cx="1389448" cy="476365"/>
          </a:xfrm>
          <a:prstGeom prst="rect">
            <a:avLst/>
          </a:prstGeom>
          <a:solidFill>
            <a:schemeClr val="accent1"/>
          </a:solidFill>
        </p:spPr>
        <p:txBody>
          <a:bodyPr wrap="square" lIns="186472" tIns="93236" rIns="186472" bIns="93236" rtlCol="0">
            <a:spAutoFit/>
          </a:bodyPr>
          <a:lstStyle>
            <a:defPPr>
              <a:defRPr lang="en-US"/>
            </a:defPPr>
            <a:lvl1pPr algn="ctr">
              <a:lnSpc>
                <a:spcPct val="90000"/>
              </a:lnSpc>
              <a:spcAft>
                <a:spcPts val="600"/>
              </a:spcAft>
              <a:defRPr sz="2000">
                <a:solidFill>
                  <a:schemeClr val="bg1"/>
                </a:solidFill>
              </a:defRPr>
            </a:lvl1pPr>
          </a:lstStyle>
          <a:p>
            <a:r>
              <a:rPr lang="en-US" sz="2039" dirty="0">
                <a:solidFill>
                  <a:schemeClr val="tx1"/>
                </a:solidFill>
              </a:rPr>
              <a:t>Fair</a:t>
            </a:r>
          </a:p>
        </p:txBody>
      </p:sp>
      <p:sp>
        <p:nvSpPr>
          <p:cNvPr id="56" name="TextBox 55"/>
          <p:cNvSpPr txBox="1"/>
          <p:nvPr/>
        </p:nvSpPr>
        <p:spPr>
          <a:xfrm>
            <a:off x="5978332" y="4620151"/>
            <a:ext cx="1666323" cy="476365"/>
          </a:xfrm>
          <a:prstGeom prst="rect">
            <a:avLst/>
          </a:prstGeom>
          <a:solidFill>
            <a:schemeClr val="accent2"/>
          </a:solidFill>
        </p:spPr>
        <p:txBody>
          <a:bodyPr wrap="square" lIns="186472" tIns="93236" rIns="186472" bIns="93236" rtlCol="0">
            <a:spAutoFit/>
          </a:bodyPr>
          <a:lstStyle>
            <a:defPPr>
              <a:defRPr lang="en-US"/>
            </a:defPPr>
            <a:lvl1pPr algn="ctr">
              <a:lnSpc>
                <a:spcPct val="90000"/>
              </a:lnSpc>
              <a:spcAft>
                <a:spcPts val="600"/>
              </a:spcAft>
              <a:defRPr sz="2000">
                <a:solidFill>
                  <a:schemeClr val="bg1"/>
                </a:solidFill>
              </a:defRPr>
            </a:lvl1pPr>
          </a:lstStyle>
          <a:p>
            <a:r>
              <a:rPr lang="en-US" sz="2039" dirty="0">
                <a:solidFill>
                  <a:schemeClr val="tx1"/>
                </a:solidFill>
              </a:rPr>
              <a:t>Average</a:t>
            </a:r>
          </a:p>
        </p:txBody>
      </p:sp>
      <p:sp>
        <p:nvSpPr>
          <p:cNvPr id="57" name="TextBox 56"/>
          <p:cNvSpPr txBox="1"/>
          <p:nvPr/>
        </p:nvSpPr>
        <p:spPr>
          <a:xfrm>
            <a:off x="7880392" y="4631366"/>
            <a:ext cx="1389448" cy="476365"/>
          </a:xfrm>
          <a:prstGeom prst="rect">
            <a:avLst/>
          </a:prstGeom>
          <a:solidFill>
            <a:srgbClr val="92D050"/>
          </a:solidFill>
        </p:spPr>
        <p:txBody>
          <a:bodyPr wrap="square" lIns="186472" tIns="93236" rIns="186472" bIns="93236" rtlCol="0">
            <a:spAutoFit/>
          </a:bodyPr>
          <a:lstStyle>
            <a:defPPr>
              <a:defRPr lang="en-US"/>
            </a:defPPr>
            <a:lvl1pPr>
              <a:lnSpc>
                <a:spcPct val="90000"/>
              </a:lnSpc>
              <a:spcAft>
                <a:spcPts val="600"/>
              </a:spcAft>
              <a:defRPr sz="2000">
                <a:solidFill>
                  <a:schemeClr val="bg1"/>
                </a:solidFill>
              </a:defRPr>
            </a:lvl1pPr>
          </a:lstStyle>
          <a:p>
            <a:pPr algn="ctr"/>
            <a:r>
              <a:rPr lang="en-US" sz="2039" dirty="0"/>
              <a:t>Good</a:t>
            </a:r>
          </a:p>
        </p:txBody>
      </p:sp>
      <p:sp>
        <p:nvSpPr>
          <p:cNvPr id="58" name="TextBox 57"/>
          <p:cNvSpPr txBox="1"/>
          <p:nvPr/>
        </p:nvSpPr>
        <p:spPr>
          <a:xfrm>
            <a:off x="9614318" y="4629790"/>
            <a:ext cx="1638198" cy="476365"/>
          </a:xfrm>
          <a:prstGeom prst="rect">
            <a:avLst/>
          </a:prstGeom>
          <a:solidFill>
            <a:srgbClr val="009E49"/>
          </a:solidFill>
        </p:spPr>
        <p:txBody>
          <a:bodyPr wrap="square" lIns="186472" tIns="93236" rIns="186472" bIns="93236" rtlCol="0">
            <a:spAutoFit/>
          </a:bodyPr>
          <a:lstStyle>
            <a:defPPr>
              <a:defRPr lang="en-US"/>
            </a:defPPr>
            <a:lvl1pPr algn="ctr">
              <a:lnSpc>
                <a:spcPct val="90000"/>
              </a:lnSpc>
              <a:spcAft>
                <a:spcPts val="600"/>
              </a:spcAft>
              <a:defRPr sz="2000">
                <a:solidFill>
                  <a:schemeClr val="bg1"/>
                </a:solidFill>
              </a:defRPr>
            </a:lvl1pPr>
          </a:lstStyle>
          <a:p>
            <a:r>
              <a:rPr lang="en-US" sz="2039" dirty="0"/>
              <a:t>Excellent</a:t>
            </a:r>
          </a:p>
        </p:txBody>
      </p:sp>
      <p:sp>
        <p:nvSpPr>
          <p:cNvPr id="38" name="TextBox 37"/>
          <p:cNvSpPr txBox="1"/>
          <p:nvPr/>
        </p:nvSpPr>
        <p:spPr>
          <a:xfrm>
            <a:off x="2426047" y="4617156"/>
            <a:ext cx="1389448" cy="476365"/>
          </a:xfrm>
          <a:prstGeom prst="rect">
            <a:avLst/>
          </a:prstGeom>
          <a:solidFill>
            <a:srgbClr val="92D050"/>
          </a:solidFill>
        </p:spPr>
        <p:txBody>
          <a:bodyPr wrap="square" lIns="186472" tIns="93236" rIns="186472" bIns="93236" rtlCol="0">
            <a:spAutoFit/>
          </a:bodyPr>
          <a:lstStyle>
            <a:defPPr>
              <a:defRPr lang="en-US"/>
            </a:defPPr>
            <a:lvl1pPr>
              <a:lnSpc>
                <a:spcPct val="90000"/>
              </a:lnSpc>
              <a:spcAft>
                <a:spcPts val="600"/>
              </a:spcAft>
              <a:defRPr sz="2000">
                <a:solidFill>
                  <a:schemeClr val="bg1"/>
                </a:solidFill>
              </a:defRPr>
            </a:lvl1pPr>
          </a:lstStyle>
          <a:p>
            <a:pPr algn="ctr"/>
            <a:r>
              <a:rPr lang="en-US" sz="2039" dirty="0"/>
              <a:t>Good</a:t>
            </a: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3328" y="3817272"/>
            <a:ext cx="1383380" cy="4792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8079" y="3817272"/>
            <a:ext cx="1383380" cy="4792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6583" y="3837579"/>
            <a:ext cx="1383380" cy="479200"/>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3426" y="3807020"/>
            <a:ext cx="1383380" cy="479200"/>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0269" y="3807020"/>
            <a:ext cx="1383380" cy="479200"/>
          </a:xfrm>
          <a:prstGeom prst="rect">
            <a:avLst/>
          </a:prstGeom>
        </p:spPr>
      </p:pic>
      <p:sp>
        <p:nvSpPr>
          <p:cNvPr id="3" name="Rectangle 2"/>
          <p:cNvSpPr/>
          <p:nvPr/>
        </p:nvSpPr>
        <p:spPr bwMode="auto">
          <a:xfrm rot="1034154">
            <a:off x="2494550" y="4003077"/>
            <a:ext cx="1268886" cy="97338"/>
          </a:xfrm>
          <a:prstGeom prst="rect">
            <a:avLst/>
          </a:prstGeom>
          <a:solidFill>
            <a:schemeClr val="accent1">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GB" sz="2000" dirty="0">
              <a:gradFill>
                <a:gsLst>
                  <a:gs pos="16814">
                    <a:srgbClr val="FFFFFF"/>
                  </a:gs>
                  <a:gs pos="46000">
                    <a:srgbClr val="FFFFFF"/>
                  </a:gs>
                </a:gsLst>
                <a:lin ang="5400000" scaled="0"/>
              </a:gradFill>
            </a:endParaRPr>
          </a:p>
        </p:txBody>
      </p:sp>
      <p:sp>
        <p:nvSpPr>
          <p:cNvPr id="46" name="Rectangle 45"/>
          <p:cNvSpPr/>
          <p:nvPr/>
        </p:nvSpPr>
        <p:spPr bwMode="auto">
          <a:xfrm rot="1034154">
            <a:off x="7942924" y="3992824"/>
            <a:ext cx="1268886" cy="97338"/>
          </a:xfrm>
          <a:prstGeom prst="rect">
            <a:avLst/>
          </a:prstGeom>
          <a:solidFill>
            <a:schemeClr val="accent1">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GB"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4661610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anim calcmode="lin" valueType="num">
                                      <p:cBhvr>
                                        <p:cTn id="45" dur="1000" fill="hold"/>
                                        <p:tgtEl>
                                          <p:spTgt spid="40"/>
                                        </p:tgtEl>
                                        <p:attrNameLst>
                                          <p:attrName>ppt_x</p:attrName>
                                        </p:attrNameLst>
                                      </p:cBhvr>
                                      <p:tavLst>
                                        <p:tav tm="0">
                                          <p:val>
                                            <p:strVal val="#ppt_x"/>
                                          </p:val>
                                        </p:tav>
                                        <p:tav tm="100000">
                                          <p:val>
                                            <p:strVal val="#ppt_x"/>
                                          </p:val>
                                        </p:tav>
                                      </p:tavLst>
                                    </p:anim>
                                    <p:anim calcmode="lin" valueType="num">
                                      <p:cBhvr>
                                        <p:cTn id="46" dur="1000" fill="hold"/>
                                        <p:tgtEl>
                                          <p:spTgt spid="4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ppt_x</p:attrName>
                                        </p:attrNameLst>
                                      </p:cBhvr>
                                      <p:tavLst>
                                        <p:tav tm="0">
                                          <p:val>
                                            <p:strVal val="#ppt_x"/>
                                          </p:val>
                                        </p:tav>
                                        <p:tav tm="100000">
                                          <p:val>
                                            <p:strVal val="#ppt_x"/>
                                          </p:val>
                                        </p:tav>
                                      </p:tavLst>
                                    </p:anim>
                                    <p:anim calcmode="lin" valueType="num">
                                      <p:cBhvr>
                                        <p:cTn id="80" dur="1000" fill="hold"/>
                                        <p:tgtEl>
                                          <p:spTgt spid="2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1000"/>
                                        <p:tgtEl>
                                          <p:spTgt spid="44"/>
                                        </p:tgtEl>
                                      </p:cBhvr>
                                    </p:animEffect>
                                    <p:anim calcmode="lin" valueType="num">
                                      <p:cBhvr>
                                        <p:cTn id="94" dur="1000" fill="hold"/>
                                        <p:tgtEl>
                                          <p:spTgt spid="44"/>
                                        </p:tgtEl>
                                        <p:attrNameLst>
                                          <p:attrName>ppt_x</p:attrName>
                                        </p:attrNameLst>
                                      </p:cBhvr>
                                      <p:tavLst>
                                        <p:tav tm="0">
                                          <p:val>
                                            <p:strVal val="#ppt_x"/>
                                          </p:val>
                                        </p:tav>
                                        <p:tav tm="100000">
                                          <p:val>
                                            <p:strVal val="#ppt_x"/>
                                          </p:val>
                                        </p:tav>
                                      </p:tavLst>
                                    </p:anim>
                                    <p:anim calcmode="lin" valueType="num">
                                      <p:cBhvr>
                                        <p:cTn id="95" dur="1000" fill="hold"/>
                                        <p:tgtEl>
                                          <p:spTgt spid="4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1000"/>
                                        <p:tgtEl>
                                          <p:spTgt spid="46"/>
                                        </p:tgtEl>
                                      </p:cBhvr>
                                    </p:animEffect>
                                    <p:anim calcmode="lin" valueType="num">
                                      <p:cBhvr>
                                        <p:cTn id="99" dur="1000" fill="hold"/>
                                        <p:tgtEl>
                                          <p:spTgt spid="46"/>
                                        </p:tgtEl>
                                        <p:attrNameLst>
                                          <p:attrName>ppt_x</p:attrName>
                                        </p:attrNameLst>
                                      </p:cBhvr>
                                      <p:tavLst>
                                        <p:tav tm="0">
                                          <p:val>
                                            <p:strVal val="#ppt_x"/>
                                          </p:val>
                                        </p:tav>
                                        <p:tav tm="100000">
                                          <p:val>
                                            <p:strVal val="#ppt_x"/>
                                          </p:val>
                                        </p:tav>
                                      </p:tavLst>
                                    </p:anim>
                                    <p:anim calcmode="lin" valueType="num">
                                      <p:cBhvr>
                                        <p:cTn id="10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000"/>
                                        <p:tgtEl>
                                          <p:spTgt spid="27"/>
                                        </p:tgtEl>
                                      </p:cBhvr>
                                    </p:animEffect>
                                    <p:anim calcmode="lin" valueType="num">
                                      <p:cBhvr>
                                        <p:cTn id="106" dur="1000" fill="hold"/>
                                        <p:tgtEl>
                                          <p:spTgt spid="27"/>
                                        </p:tgtEl>
                                        <p:attrNameLst>
                                          <p:attrName>ppt_x</p:attrName>
                                        </p:attrNameLst>
                                      </p:cBhvr>
                                      <p:tavLst>
                                        <p:tav tm="0">
                                          <p:val>
                                            <p:strVal val="#ppt_x"/>
                                          </p:val>
                                        </p:tav>
                                        <p:tav tm="100000">
                                          <p:val>
                                            <p:strVal val="#ppt_x"/>
                                          </p:val>
                                        </p:tav>
                                      </p:tavLst>
                                    </p:anim>
                                    <p:anim calcmode="lin" valueType="num">
                                      <p:cBhvr>
                                        <p:cTn id="107" dur="1000" fill="hold"/>
                                        <p:tgtEl>
                                          <p:spTgt spid="2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1000"/>
                                        <p:tgtEl>
                                          <p:spTgt spid="58"/>
                                        </p:tgtEl>
                                      </p:cBhvr>
                                    </p:animEffect>
                                    <p:anim calcmode="lin" valueType="num">
                                      <p:cBhvr>
                                        <p:cTn id="111" dur="1000" fill="hold"/>
                                        <p:tgtEl>
                                          <p:spTgt spid="58"/>
                                        </p:tgtEl>
                                        <p:attrNameLst>
                                          <p:attrName>ppt_x</p:attrName>
                                        </p:attrNameLst>
                                      </p:cBhvr>
                                      <p:tavLst>
                                        <p:tav tm="0">
                                          <p:val>
                                            <p:strVal val="#ppt_x"/>
                                          </p:val>
                                        </p:tav>
                                        <p:tav tm="100000">
                                          <p:val>
                                            <p:strVal val="#ppt_x"/>
                                          </p:val>
                                        </p:tav>
                                      </p:tavLst>
                                    </p:anim>
                                    <p:anim calcmode="lin" valueType="num">
                                      <p:cBhvr>
                                        <p:cTn id="112" dur="1000" fill="hold"/>
                                        <p:tgtEl>
                                          <p:spTgt spid="58"/>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1000"/>
                                        <p:tgtEl>
                                          <p:spTgt spid="23"/>
                                        </p:tgtEl>
                                      </p:cBhvr>
                                    </p:animEffect>
                                    <p:anim calcmode="lin" valueType="num">
                                      <p:cBhvr>
                                        <p:cTn id="116" dur="1000" fill="hold"/>
                                        <p:tgtEl>
                                          <p:spTgt spid="23"/>
                                        </p:tgtEl>
                                        <p:attrNameLst>
                                          <p:attrName>ppt_x</p:attrName>
                                        </p:attrNameLst>
                                      </p:cBhvr>
                                      <p:tavLst>
                                        <p:tav tm="0">
                                          <p:val>
                                            <p:strVal val="#ppt_x"/>
                                          </p:val>
                                        </p:tav>
                                        <p:tav tm="100000">
                                          <p:val>
                                            <p:strVal val="#ppt_x"/>
                                          </p:val>
                                        </p:tav>
                                      </p:tavLst>
                                    </p:anim>
                                    <p:anim calcmode="lin" valueType="num">
                                      <p:cBhvr>
                                        <p:cTn id="117" dur="1000" fill="hold"/>
                                        <p:tgtEl>
                                          <p:spTgt spid="23"/>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1000"/>
                                        <p:tgtEl>
                                          <p:spTgt spid="45"/>
                                        </p:tgtEl>
                                      </p:cBhvr>
                                    </p:animEffect>
                                    <p:anim calcmode="lin" valueType="num">
                                      <p:cBhvr>
                                        <p:cTn id="121" dur="1000" fill="hold"/>
                                        <p:tgtEl>
                                          <p:spTgt spid="45"/>
                                        </p:tgtEl>
                                        <p:attrNameLst>
                                          <p:attrName>ppt_x</p:attrName>
                                        </p:attrNameLst>
                                      </p:cBhvr>
                                      <p:tavLst>
                                        <p:tav tm="0">
                                          <p:val>
                                            <p:strVal val="#ppt_x"/>
                                          </p:val>
                                        </p:tav>
                                        <p:tav tm="100000">
                                          <p:val>
                                            <p:strVal val="#ppt_x"/>
                                          </p:val>
                                        </p:tav>
                                      </p:tavLst>
                                    </p:anim>
                                    <p:anim calcmode="lin" valueType="num">
                                      <p:cBhvr>
                                        <p:cTn id="12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P spid="3" grpId="0" animBg="1"/>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136776"/>
            <a:ext cx="10056812" cy="1181734"/>
          </a:xfrm>
        </p:spPr>
        <p:txBody>
          <a:bodyPr/>
          <a:lstStyle/>
          <a:p>
            <a:r>
              <a:rPr lang="en-US" dirty="0" smtClean="0"/>
              <a:t>DEMO</a:t>
            </a:r>
            <a:endParaRPr lang="en-GB" dirty="0"/>
          </a:p>
        </p:txBody>
      </p:sp>
      <p:sp>
        <p:nvSpPr>
          <p:cNvPr id="4" name="Text Placeholder 3"/>
          <p:cNvSpPr>
            <a:spLocks noGrp="1"/>
          </p:cNvSpPr>
          <p:nvPr>
            <p:ph type="body" sz="quarter" idx="12"/>
          </p:nvPr>
        </p:nvSpPr>
        <p:spPr>
          <a:xfrm>
            <a:off x="274639" y="4881266"/>
            <a:ext cx="10058401" cy="1071062"/>
          </a:xfrm>
        </p:spPr>
        <p:txBody>
          <a:bodyPr/>
          <a:lstStyle/>
          <a:p>
            <a:r>
              <a:rPr lang="en-US" dirty="0" smtClean="0"/>
              <a:t>Remote provisioning with SharePoint</a:t>
            </a:r>
          </a:p>
          <a:p>
            <a:r>
              <a:rPr lang="en-US" sz="2400" dirty="0" smtClean="0"/>
              <a:t>Sub sites and hybrid twist…</a:t>
            </a:r>
            <a:endParaRPr lang="en-GB" dirty="0"/>
          </a:p>
        </p:txBody>
      </p:sp>
    </p:spTree>
    <p:extLst>
      <p:ext uri="{BB962C8B-B14F-4D97-AF65-F5344CB8AC3E}">
        <p14:creationId xmlns:p14="http://schemas.microsoft.com/office/powerpoint/2010/main" val="3700128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4"/>
          <p:cNvSpPr txBox="1"/>
          <p:nvPr/>
        </p:nvSpPr>
        <p:spPr>
          <a:xfrm>
            <a:off x="620625" y="4742666"/>
            <a:ext cx="3063645" cy="1443741"/>
          </a:xfrm>
          <a:prstGeom prst="rect">
            <a:avLst/>
          </a:prstGeom>
          <a:solidFill>
            <a:srgbClr val="505050"/>
          </a:solidFill>
          <a:ln w="19050">
            <a:noFill/>
            <a:prstDash val="solid"/>
            <a:miter lim="800000"/>
          </a:ln>
          <a:effectLst/>
        </p:spPr>
        <p:txBody>
          <a:bodyPr wrap="square" lIns="58176" tIns="29089" rIns="93083" bIns="2908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dirty="0"/>
              <a:t>Based on the end user selection, actual creation of the site collection will be done either to on-premises or to the cloud.</a:t>
            </a:r>
            <a:endParaRPr lang="en-US" dirty="0"/>
          </a:p>
        </p:txBody>
      </p:sp>
      <p:cxnSp>
        <p:nvCxnSpPr>
          <p:cNvPr id="47" name="Straight Connector 46"/>
          <p:cNvCxnSpPr/>
          <p:nvPr/>
        </p:nvCxnSpPr>
        <p:spPr>
          <a:xfrm>
            <a:off x="7533190" y="1410553"/>
            <a:ext cx="14011" cy="5177194"/>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Hybrid provisioning from Azure</a:t>
            </a:r>
            <a:endParaRPr lang="en-GB" dirty="0"/>
          </a:p>
        </p:txBody>
      </p:sp>
      <p:grpSp>
        <p:nvGrpSpPr>
          <p:cNvPr id="3" name="Group 2"/>
          <p:cNvGrpSpPr/>
          <p:nvPr/>
        </p:nvGrpSpPr>
        <p:grpSpPr>
          <a:xfrm>
            <a:off x="4539353" y="4246750"/>
            <a:ext cx="1557449" cy="1204098"/>
            <a:chOff x="5647357" y="5181079"/>
            <a:chExt cx="1527049" cy="1180596"/>
          </a:xfrm>
        </p:grpSpPr>
        <p:grpSp>
          <p:nvGrpSpPr>
            <p:cNvPr id="4" name="Group 3"/>
            <p:cNvGrpSpPr/>
            <p:nvPr/>
          </p:nvGrpSpPr>
          <p:grpSpPr>
            <a:xfrm>
              <a:off x="5647357" y="5181079"/>
              <a:ext cx="1527049" cy="1180596"/>
              <a:chOff x="5647357" y="5181079"/>
              <a:chExt cx="1527049" cy="1180596"/>
            </a:xfrm>
          </p:grpSpPr>
          <p:sp>
            <p:nvSpPr>
              <p:cNvPr id="6" name="Rectangle 5"/>
              <p:cNvSpPr/>
              <p:nvPr/>
            </p:nvSpPr>
            <p:spPr bwMode="auto">
              <a:xfrm>
                <a:off x="5647357" y="5181079"/>
                <a:ext cx="1285753" cy="118059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err="1">
                    <a:solidFill>
                      <a:schemeClr val="bg1">
                        <a:lumMod val="75000"/>
                        <a:lumOff val="25000"/>
                      </a:schemeClr>
                    </a:solidFill>
                    <a:ea typeface="Segoe UI" pitchFamily="34" charset="0"/>
                    <a:cs typeface="Segoe UI" pitchFamily="34" charset="0"/>
                  </a:rPr>
                  <a:t>WebJob</a:t>
                </a:r>
                <a:endParaRPr lang="en-US" sz="1632" dirty="0">
                  <a:solidFill>
                    <a:schemeClr val="bg1">
                      <a:lumMod val="75000"/>
                      <a:lumOff val="2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4"/>
            <a:stretch>
              <a:fillRect/>
            </a:stretch>
          </p:blipFill>
          <p:spPr>
            <a:xfrm>
              <a:off x="6173273" y="5504683"/>
              <a:ext cx="730013" cy="793440"/>
            </a:xfrm>
            <a:prstGeom prst="rect">
              <a:avLst/>
            </a:prstGeom>
          </p:spPr>
        </p:pic>
      </p:grpSp>
      <p:grpSp>
        <p:nvGrpSpPr>
          <p:cNvPr id="8" name="Group 7"/>
          <p:cNvGrpSpPr/>
          <p:nvPr/>
        </p:nvGrpSpPr>
        <p:grpSpPr>
          <a:xfrm>
            <a:off x="4528390" y="2175428"/>
            <a:ext cx="1781185" cy="1161299"/>
            <a:chOff x="7465491" y="5209928"/>
            <a:chExt cx="1746418" cy="1138632"/>
          </a:xfrm>
        </p:grpSpPr>
        <p:grpSp>
          <p:nvGrpSpPr>
            <p:cNvPr id="9" name="Group 8"/>
            <p:cNvGrpSpPr/>
            <p:nvPr/>
          </p:nvGrpSpPr>
          <p:grpSpPr>
            <a:xfrm>
              <a:off x="7465491" y="5209928"/>
              <a:ext cx="1746418" cy="1138632"/>
              <a:chOff x="5427988" y="5181080"/>
              <a:chExt cx="1746418" cy="1138632"/>
            </a:xfrm>
          </p:grpSpPr>
          <p:sp>
            <p:nvSpPr>
              <p:cNvPr id="11" name="Rectangle 10"/>
              <p:cNvSpPr/>
              <p:nvPr/>
            </p:nvSpPr>
            <p:spPr bwMode="auto">
              <a:xfrm>
                <a:off x="5427988" y="5181080"/>
                <a:ext cx="1505122" cy="113863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Storage </a:t>
                </a:r>
                <a:br>
                  <a:rPr lang="en-US" sz="1632" dirty="0">
                    <a:solidFill>
                      <a:schemeClr val="bg1">
                        <a:lumMod val="75000"/>
                        <a:lumOff val="25000"/>
                      </a:schemeClr>
                    </a:solidFill>
                    <a:ea typeface="Segoe UI" pitchFamily="34" charset="0"/>
                    <a:cs typeface="Segoe UI" pitchFamily="34" charset="0"/>
                  </a:rPr>
                </a:br>
                <a:r>
                  <a:rPr lang="en-US" sz="1632" dirty="0">
                    <a:solidFill>
                      <a:schemeClr val="bg1">
                        <a:lumMod val="75000"/>
                        <a:lumOff val="25000"/>
                      </a:schemeClr>
                    </a:solidFill>
                    <a:ea typeface="Segoe UI" pitchFamily="34" charset="0"/>
                    <a:cs typeface="Segoe UI" pitchFamily="34" charset="0"/>
                  </a:rPr>
                  <a:t>Queue</a:t>
                </a:r>
              </a:p>
            </p:txBody>
          </p:sp>
          <p:pic>
            <p:nvPicPr>
              <p:cNvPr id="12" name="Picture 11"/>
              <p:cNvPicPr>
                <a:picLocks noChangeAspect="1"/>
              </p:cNvPicPr>
              <p:nvPr/>
            </p:nvPicPr>
            <p:blipFill>
              <a:blip r:embed="rId3"/>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5"/>
            <a:stretch>
              <a:fillRect/>
            </a:stretch>
          </p:blipFill>
          <p:spPr>
            <a:xfrm>
              <a:off x="8060707" y="5486809"/>
              <a:ext cx="911161" cy="793440"/>
            </a:xfrm>
            <a:prstGeom prst="rect">
              <a:avLst/>
            </a:prstGeom>
          </p:spPr>
        </p:pic>
      </p:grpSp>
      <p:pic>
        <p:nvPicPr>
          <p:cNvPr id="13" name="Picture 12"/>
          <p:cNvPicPr>
            <a:picLocks noChangeAspect="1"/>
          </p:cNvPicPr>
          <p:nvPr/>
        </p:nvPicPr>
        <p:blipFill rotWithShape="1">
          <a:blip r:embed="rId6"/>
          <a:srcRect r="16754" b="19034"/>
          <a:stretch/>
        </p:blipFill>
        <p:spPr>
          <a:xfrm>
            <a:off x="628042" y="2728465"/>
            <a:ext cx="2902400" cy="1173204"/>
          </a:xfrm>
          <a:prstGeom prst="rect">
            <a:avLst/>
          </a:prstGeom>
          <a:ln>
            <a:solidFill>
              <a:schemeClr val="bg1">
                <a:lumMod val="75000"/>
              </a:schemeClr>
            </a:solidFill>
          </a:ln>
        </p:spPr>
      </p:pic>
      <p:grpSp>
        <p:nvGrpSpPr>
          <p:cNvPr id="15" name="Group 14"/>
          <p:cNvGrpSpPr>
            <a:grpSpLocks noChangeAspect="1"/>
          </p:cNvGrpSpPr>
          <p:nvPr/>
        </p:nvGrpSpPr>
        <p:grpSpPr>
          <a:xfrm>
            <a:off x="1984826" y="3437467"/>
            <a:ext cx="1868220" cy="1224110"/>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7"/>
            <a:stretch>
              <a:fillRect/>
            </a:stretch>
          </p:blipFill>
          <p:spPr>
            <a:xfrm>
              <a:off x="5246592" y="3476941"/>
              <a:ext cx="529349" cy="417312"/>
            </a:xfrm>
            <a:prstGeom prst="rect">
              <a:avLst/>
            </a:prstGeom>
          </p:spPr>
        </p:pic>
        <p:pic>
          <p:nvPicPr>
            <p:cNvPr id="18" name="Picture 17"/>
            <p:cNvPicPr>
              <a:picLocks noChangeAspect="1"/>
            </p:cNvPicPr>
            <p:nvPr/>
          </p:nvPicPr>
          <p:blipFill>
            <a:blip r:embed="rId7"/>
            <a:stretch>
              <a:fillRect/>
            </a:stretch>
          </p:blipFill>
          <p:spPr>
            <a:xfrm>
              <a:off x="5581574" y="3585493"/>
              <a:ext cx="556200" cy="438480"/>
            </a:xfrm>
            <a:prstGeom prst="rect">
              <a:avLst/>
            </a:prstGeom>
          </p:spPr>
        </p:pic>
        <p:pic>
          <p:nvPicPr>
            <p:cNvPr id="19" name="Picture 18"/>
            <p:cNvPicPr>
              <a:picLocks noChangeAspect="1"/>
            </p:cNvPicPr>
            <p:nvPr/>
          </p:nvPicPr>
          <p:blipFill>
            <a:blip r:embed="rId3"/>
            <a:stretch>
              <a:fillRect/>
            </a:stretch>
          </p:blipFill>
          <p:spPr>
            <a:xfrm>
              <a:off x="5970309" y="3700199"/>
              <a:ext cx="420496" cy="432326"/>
            </a:xfrm>
            <a:prstGeom prst="rect">
              <a:avLst/>
            </a:prstGeom>
          </p:spPr>
        </p:pic>
        <p:pic>
          <p:nvPicPr>
            <p:cNvPr id="20" name="Picture 19"/>
            <p:cNvPicPr>
              <a:picLocks noChangeAspect="1"/>
            </p:cNvPicPr>
            <p:nvPr/>
          </p:nvPicPr>
          <p:blipFill>
            <a:blip r:embed="rId8"/>
            <a:stretch>
              <a:fillRect/>
            </a:stretch>
          </p:blipFill>
          <p:spPr>
            <a:xfrm>
              <a:off x="4893565" y="3772769"/>
              <a:ext cx="688009" cy="605769"/>
            </a:xfrm>
            <a:prstGeom prst="rect">
              <a:avLst/>
            </a:prstGeom>
          </p:spPr>
        </p:pic>
      </p:grpSp>
      <p:grpSp>
        <p:nvGrpSpPr>
          <p:cNvPr id="21" name="Group 20"/>
          <p:cNvGrpSpPr/>
          <p:nvPr/>
        </p:nvGrpSpPr>
        <p:grpSpPr>
          <a:xfrm>
            <a:off x="7004025" y="2381204"/>
            <a:ext cx="1622024" cy="1221579"/>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1">
                        <a:lumMod val="75000"/>
                        <a:lumOff val="25000"/>
                      </a:schemeClr>
                    </a:solidFill>
                    <a:ea typeface="Segoe UI" pitchFamily="34" charset="0"/>
                    <a:cs typeface="Segoe UI" pitchFamily="34" charset="0"/>
                  </a:rPr>
                  <a:t>Service Bus</a:t>
                </a:r>
                <a:br>
                  <a:rPr lang="en-US" sz="1632" dirty="0">
                    <a:solidFill>
                      <a:schemeClr val="bg1">
                        <a:lumMod val="75000"/>
                        <a:lumOff val="25000"/>
                      </a:schemeClr>
                    </a:solidFill>
                    <a:ea typeface="Segoe UI" pitchFamily="34" charset="0"/>
                    <a:cs typeface="Segoe UI" pitchFamily="34" charset="0"/>
                  </a:rPr>
                </a:br>
                <a:r>
                  <a:rPr lang="en-US" sz="1632" dirty="0">
                    <a:solidFill>
                      <a:schemeClr val="bg1">
                        <a:lumMod val="75000"/>
                        <a:lumOff val="25000"/>
                      </a:schemeClr>
                    </a:solidFill>
                    <a:ea typeface="Segoe UI" pitchFamily="34" charset="0"/>
                    <a:cs typeface="Segoe UI" pitchFamily="34" charset="0"/>
                  </a:rPr>
                  <a:t>Relay</a:t>
                </a:r>
              </a:p>
            </p:txBody>
          </p:sp>
          <p:pic>
            <p:nvPicPr>
              <p:cNvPr id="25" name="Picture 24"/>
              <p:cNvPicPr>
                <a:picLocks noChangeAspect="1"/>
              </p:cNvPicPr>
              <p:nvPr/>
            </p:nvPicPr>
            <p:blipFill>
              <a:blip r:embed="rId3"/>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9"/>
            <a:stretch>
              <a:fillRect/>
            </a:stretch>
          </p:blipFill>
          <p:spPr>
            <a:xfrm>
              <a:off x="8776455" y="4685455"/>
              <a:ext cx="709505" cy="881715"/>
            </a:xfrm>
            <a:prstGeom prst="rect">
              <a:avLst/>
            </a:prstGeom>
          </p:spPr>
        </p:pic>
      </p:grpSp>
      <p:cxnSp>
        <p:nvCxnSpPr>
          <p:cNvPr id="40" name="Straight Connector 39"/>
          <p:cNvCxnSpPr/>
          <p:nvPr/>
        </p:nvCxnSpPr>
        <p:spPr>
          <a:xfrm>
            <a:off x="7533190" y="3909018"/>
            <a:ext cx="4725507"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484027" y="1222211"/>
            <a:ext cx="1417603" cy="384205"/>
          </a:xfrm>
          <a:prstGeom prst="rect">
            <a:avLst/>
          </a:prstGeom>
          <a:noFill/>
          <a:ln>
            <a:noFill/>
          </a:ln>
        </p:spPr>
        <p:txBody>
          <a:bodyPr wrap="square" lIns="0" tIns="0" rIns="0" bIns="0" rtlCol="0">
            <a:spAutoFit/>
          </a:bodyPr>
          <a:lstStyle/>
          <a:p>
            <a:r>
              <a:rPr lang="en-US" sz="2448" b="1" i="1" spc="-53" dirty="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48" b="1" i="1" spc="-53"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10"/>
          <a:stretch>
            <a:fillRect/>
          </a:stretch>
        </p:blipFill>
        <p:spPr>
          <a:xfrm>
            <a:off x="10801713" y="4105882"/>
            <a:ext cx="1111144" cy="728776"/>
          </a:xfrm>
          <a:prstGeom prst="rect">
            <a:avLst/>
          </a:prstGeom>
        </p:spPr>
      </p:pic>
      <p:grpSp>
        <p:nvGrpSpPr>
          <p:cNvPr id="44" name="Group 43"/>
          <p:cNvGrpSpPr>
            <a:grpSpLocks noChangeAspect="1"/>
          </p:cNvGrpSpPr>
          <p:nvPr/>
        </p:nvGrpSpPr>
        <p:grpSpPr>
          <a:xfrm>
            <a:off x="698462" y="1401940"/>
            <a:ext cx="1057350" cy="667190"/>
            <a:chOff x="3902878" y="1796207"/>
            <a:chExt cx="917354" cy="578852"/>
          </a:xfrm>
        </p:grpSpPr>
        <p:pic>
          <p:nvPicPr>
            <p:cNvPr id="45" name="Picture 44"/>
            <p:cNvPicPr>
              <a:picLocks noChangeAspect="1"/>
            </p:cNvPicPr>
            <p:nvPr/>
          </p:nvPicPr>
          <p:blipFill>
            <a:blip r:embed="rId11"/>
            <a:stretch>
              <a:fillRect/>
            </a:stretch>
          </p:blipFill>
          <p:spPr>
            <a:xfrm>
              <a:off x="3902878" y="1837417"/>
              <a:ext cx="842451" cy="537642"/>
            </a:xfrm>
            <a:prstGeom prst="rect">
              <a:avLst/>
            </a:prstGeom>
          </p:spPr>
        </p:pic>
        <p:pic>
          <p:nvPicPr>
            <p:cNvPr id="46" name="Picture 45"/>
            <p:cNvPicPr>
              <a:picLocks noChangeAspect="1"/>
            </p:cNvPicPr>
            <p:nvPr/>
          </p:nvPicPr>
          <p:blipFill>
            <a:blip r:embed="rId3"/>
            <a:stretch>
              <a:fillRect/>
            </a:stretch>
          </p:blipFill>
          <p:spPr>
            <a:xfrm>
              <a:off x="4399736" y="1796207"/>
              <a:ext cx="420496" cy="432326"/>
            </a:xfrm>
            <a:prstGeom prst="rect">
              <a:avLst/>
            </a:prstGeom>
          </p:spPr>
        </p:pic>
      </p:grpSp>
      <p:cxnSp>
        <p:nvCxnSpPr>
          <p:cNvPr id="63" name="Straight Arrow Connector 62"/>
          <p:cNvCxnSpPr/>
          <p:nvPr/>
        </p:nvCxnSpPr>
        <p:spPr>
          <a:xfrm>
            <a:off x="8485862" y="2947208"/>
            <a:ext cx="803165" cy="0"/>
          </a:xfrm>
          <a:prstGeom prst="straightConnector1">
            <a:avLst/>
          </a:prstGeom>
          <a:ln w="53975">
            <a:solidFill>
              <a:schemeClr val="tx1"/>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a:off x="5135455" y="3437467"/>
            <a:ext cx="1" cy="748739"/>
          </a:xfrm>
          <a:prstGeom prst="straightConnector1">
            <a:avLst/>
          </a:prstGeom>
          <a:ln w="53975">
            <a:solidFill>
              <a:schemeClr val="tx1"/>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6063476" y="4870828"/>
            <a:ext cx="2422387" cy="300881"/>
          </a:xfrm>
          <a:prstGeom prst="straightConnector1">
            <a:avLst/>
          </a:prstGeom>
          <a:ln w="53975">
            <a:solidFill>
              <a:schemeClr val="tx1"/>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6054384" y="3349576"/>
            <a:ext cx="1342808" cy="1404644"/>
          </a:xfrm>
          <a:prstGeom prst="straightConnector1">
            <a:avLst/>
          </a:prstGeom>
          <a:ln w="53975">
            <a:solidFill>
              <a:schemeClr val="tx1"/>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616118" y="3045688"/>
            <a:ext cx="912272" cy="0"/>
          </a:xfrm>
          <a:prstGeom prst="straightConnector1">
            <a:avLst/>
          </a:prstGeom>
          <a:ln w="53975">
            <a:solidFill>
              <a:schemeClr val="tx1"/>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278995" y="4870829"/>
            <a:ext cx="1249395" cy="7821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grpSp>
        <p:nvGrpSpPr>
          <p:cNvPr id="82" name="Group 81"/>
          <p:cNvGrpSpPr/>
          <p:nvPr/>
        </p:nvGrpSpPr>
        <p:grpSpPr>
          <a:xfrm>
            <a:off x="3349576" y="2364502"/>
            <a:ext cx="524641" cy="52464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1</a:t>
              </a:r>
            </a:p>
          </p:txBody>
        </p:sp>
      </p:grpSp>
      <p:grpSp>
        <p:nvGrpSpPr>
          <p:cNvPr id="86" name="Group 85"/>
          <p:cNvGrpSpPr/>
          <p:nvPr/>
        </p:nvGrpSpPr>
        <p:grpSpPr>
          <a:xfrm>
            <a:off x="5247968" y="1744662"/>
            <a:ext cx="524641" cy="52464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2</a:t>
              </a:r>
            </a:p>
          </p:txBody>
        </p:sp>
      </p:grpSp>
      <p:grpSp>
        <p:nvGrpSpPr>
          <p:cNvPr id="89" name="Group 88"/>
          <p:cNvGrpSpPr/>
          <p:nvPr/>
        </p:nvGrpSpPr>
        <p:grpSpPr>
          <a:xfrm>
            <a:off x="4366461" y="5182421"/>
            <a:ext cx="524641" cy="52464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3</a:t>
              </a:r>
            </a:p>
          </p:txBody>
        </p:sp>
      </p:grpSp>
      <p:grpSp>
        <p:nvGrpSpPr>
          <p:cNvPr id="92" name="Group 91"/>
          <p:cNvGrpSpPr/>
          <p:nvPr/>
        </p:nvGrpSpPr>
        <p:grpSpPr>
          <a:xfrm>
            <a:off x="6667286" y="1957746"/>
            <a:ext cx="524641" cy="52464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5</a:t>
              </a:r>
            </a:p>
          </p:txBody>
        </p:sp>
      </p:grpSp>
      <p:grpSp>
        <p:nvGrpSpPr>
          <p:cNvPr id="115" name="Group 114"/>
          <p:cNvGrpSpPr/>
          <p:nvPr/>
        </p:nvGrpSpPr>
        <p:grpSpPr>
          <a:xfrm>
            <a:off x="9074397" y="1563734"/>
            <a:ext cx="3184298" cy="2068994"/>
            <a:chOff x="8894824" y="1495706"/>
            <a:chExt cx="3122144" cy="2028609"/>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020" dirty="0">
                    <a:solidFill>
                      <a:schemeClr val="bg1">
                        <a:lumMod val="75000"/>
                        <a:lumOff val="25000"/>
                      </a:schemeClr>
                    </a:solidFill>
                    <a:ea typeface="Segoe UI" pitchFamily="34" charset="0"/>
                    <a:cs typeface="Segoe UI" pitchFamily="34" charset="0"/>
                  </a:rPr>
                  <a:t>SharePoint </a:t>
                </a:r>
                <a:br>
                  <a:rPr lang="en-US" sz="1020" dirty="0">
                    <a:solidFill>
                      <a:schemeClr val="bg1">
                        <a:lumMod val="75000"/>
                        <a:lumOff val="25000"/>
                      </a:schemeClr>
                    </a:solidFill>
                    <a:ea typeface="Segoe UI" pitchFamily="34" charset="0"/>
                    <a:cs typeface="Segoe UI" pitchFamily="34" charset="0"/>
                  </a:rPr>
                </a:br>
                <a:r>
                  <a:rPr lang="en-US" sz="1020" dirty="0">
                    <a:solidFill>
                      <a:schemeClr val="bg1">
                        <a:lumMod val="75000"/>
                        <a:lumOff val="25000"/>
                      </a:schemeClr>
                    </a:solidFill>
                    <a:ea typeface="Segoe UI" pitchFamily="34" charset="0"/>
                    <a:cs typeface="Segoe UI" pitchFamily="34" charset="0"/>
                  </a:rPr>
                  <a:t>Farm</a:t>
                </a: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2"/>
                <a:stretch>
                  <a:fillRect/>
                </a:stretch>
              </p:blipFill>
              <p:spPr>
                <a:xfrm>
                  <a:off x="4557447" y="1902539"/>
                  <a:ext cx="477423" cy="839046"/>
                </a:xfrm>
                <a:prstGeom prst="rect">
                  <a:avLst/>
                </a:prstGeom>
              </p:spPr>
            </p:pic>
            <p:pic>
              <p:nvPicPr>
                <p:cNvPr id="61" name="Picture 60"/>
                <p:cNvPicPr>
                  <a:picLocks noChangeAspect="1"/>
                </p:cNvPicPr>
                <p:nvPr/>
              </p:nvPicPr>
              <p:blipFill>
                <a:blip r:embed="rId12"/>
                <a:stretch>
                  <a:fillRect/>
                </a:stretch>
              </p:blipFill>
              <p:spPr>
                <a:xfrm>
                  <a:off x="4869643" y="1721445"/>
                  <a:ext cx="477423" cy="839046"/>
                </a:xfrm>
                <a:prstGeom prst="rect">
                  <a:avLst/>
                </a:prstGeom>
              </p:spPr>
            </p:pic>
            <p:pic>
              <p:nvPicPr>
                <p:cNvPr id="62" name="Picture 61"/>
                <p:cNvPicPr>
                  <a:picLocks noChangeAspect="1"/>
                </p:cNvPicPr>
                <p:nvPr/>
              </p:nvPicPr>
              <p:blipFill>
                <a:blip r:embed="rId13"/>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2"/>
                <a:stretch>
                  <a:fillRect/>
                </a:stretch>
              </p:blipFill>
              <p:spPr>
                <a:xfrm>
                  <a:off x="3981885" y="2967692"/>
                  <a:ext cx="477423" cy="839046"/>
                </a:xfrm>
                <a:prstGeom prst="rect">
                  <a:avLst/>
                </a:prstGeom>
              </p:spPr>
            </p:pic>
            <p:pic>
              <p:nvPicPr>
                <p:cNvPr id="58" name="Picture 57"/>
                <p:cNvPicPr>
                  <a:picLocks noChangeAspect="1"/>
                </p:cNvPicPr>
                <p:nvPr/>
              </p:nvPicPr>
              <p:blipFill>
                <a:blip r:embed="rId12"/>
                <a:stretch>
                  <a:fillRect/>
                </a:stretch>
              </p:blipFill>
              <p:spPr>
                <a:xfrm>
                  <a:off x="4269036" y="2834055"/>
                  <a:ext cx="477423" cy="839046"/>
                </a:xfrm>
                <a:prstGeom prst="rect">
                  <a:avLst/>
                </a:prstGeom>
              </p:spPr>
            </p:pic>
            <p:pic>
              <p:nvPicPr>
                <p:cNvPr id="59" name="Picture 58"/>
                <p:cNvPicPr>
                  <a:picLocks noChangeAspect="1"/>
                </p:cNvPicPr>
                <p:nvPr/>
              </p:nvPicPr>
              <p:blipFill>
                <a:blip r:embed="rId14"/>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2"/>
                <a:stretch>
                  <a:fillRect/>
                </a:stretch>
              </p:blipFill>
              <p:spPr>
                <a:xfrm>
                  <a:off x="3601101" y="2846904"/>
                  <a:ext cx="477423" cy="839046"/>
                </a:xfrm>
                <a:prstGeom prst="rect">
                  <a:avLst/>
                </a:prstGeom>
              </p:spPr>
            </p:pic>
            <p:pic>
              <p:nvPicPr>
                <p:cNvPr id="56" name="Picture 55"/>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07" name="Group 106"/>
            <p:cNvGrpSpPr/>
            <p:nvPr/>
          </p:nvGrpSpPr>
          <p:grpSpPr>
            <a:xfrm>
              <a:off x="9438598" y="2416865"/>
              <a:ext cx="2578370" cy="1107450"/>
              <a:chOff x="4564480" y="3755398"/>
              <a:chExt cx="3802622" cy="1679888"/>
            </a:xfrm>
          </p:grpSpPr>
          <p:pic>
            <p:nvPicPr>
              <p:cNvPr id="108" name="Picture 107"/>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5" y="4657107"/>
                <a:ext cx="3576827" cy="778179"/>
              </a:xfrm>
              <a:prstGeom prst="rect">
                <a:avLst/>
              </a:prstGeom>
              <a:noFill/>
              <a:ln w="9525">
                <a:noFill/>
                <a:miter lim="800000"/>
                <a:headEnd/>
                <a:tailEnd/>
              </a:ln>
            </p:spPr>
            <p:txBody>
              <a:bodyPr wrap="square">
                <a:spAutoFit/>
              </a:bodyPr>
              <a:lstStyle/>
              <a:p>
                <a:r>
                  <a:rPr lang="en-US" sz="1400" dirty="0">
                    <a:latin typeface="+mj-lt"/>
                  </a:rPr>
                  <a:t>https://teams.contoso.com</a:t>
                </a:r>
                <a:r>
                  <a:rPr lang="en-US" sz="1400" dirty="0">
                    <a:latin typeface="+mj-lt"/>
                  </a:rPr>
                  <a:t/>
                </a:r>
                <a:br>
                  <a:rPr lang="en-US" sz="1400" dirty="0">
                    <a:latin typeface="+mj-lt"/>
                  </a:rPr>
                </a:br>
                <a:r>
                  <a:rPr lang="en-US" sz="1400" dirty="0">
                    <a:latin typeface="+mj-lt"/>
                  </a:rPr>
                  <a:t>/sites/site</a:t>
                </a:r>
                <a:endParaRPr lang="en-US" sz="1000" dirty="0">
                  <a:latin typeface="+mj-lt"/>
                </a:endParaRPr>
              </a:p>
            </p:txBody>
          </p:sp>
          <p:pic>
            <p:nvPicPr>
              <p:cNvPr id="110" name="Picture 109"/>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116" name="Group 115"/>
          <p:cNvGrpSpPr/>
          <p:nvPr/>
        </p:nvGrpSpPr>
        <p:grpSpPr>
          <a:xfrm>
            <a:off x="8591733" y="4375786"/>
            <a:ext cx="3321124" cy="2068993"/>
            <a:chOff x="8894824" y="1495706"/>
            <a:chExt cx="3256299" cy="2028609"/>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020" dirty="0">
                    <a:solidFill>
                      <a:schemeClr val="bg1">
                        <a:lumMod val="75000"/>
                        <a:lumOff val="25000"/>
                      </a:schemeClr>
                    </a:solidFill>
                    <a:ea typeface="Segoe UI" pitchFamily="34" charset="0"/>
                    <a:cs typeface="Segoe UI" pitchFamily="34" charset="0"/>
                  </a:rPr>
                  <a:t>SharePoint </a:t>
                </a:r>
                <a:br>
                  <a:rPr lang="en-US" sz="1020" dirty="0">
                    <a:solidFill>
                      <a:schemeClr val="bg1">
                        <a:lumMod val="75000"/>
                        <a:lumOff val="25000"/>
                      </a:schemeClr>
                    </a:solidFill>
                    <a:ea typeface="Segoe UI" pitchFamily="34" charset="0"/>
                    <a:cs typeface="Segoe UI" pitchFamily="34" charset="0"/>
                  </a:rPr>
                </a:br>
                <a:r>
                  <a:rPr lang="en-US" sz="1020" dirty="0">
                    <a:solidFill>
                      <a:schemeClr val="bg1">
                        <a:lumMod val="75000"/>
                        <a:lumOff val="2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2"/>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2"/>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3"/>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2"/>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2"/>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4"/>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2"/>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18" name="Group 117"/>
            <p:cNvGrpSpPr/>
            <p:nvPr/>
          </p:nvGrpSpPr>
          <p:grpSpPr>
            <a:xfrm>
              <a:off x="9438598" y="2416865"/>
              <a:ext cx="2712525" cy="1107450"/>
              <a:chOff x="4564480" y="3755398"/>
              <a:chExt cx="4000476" cy="1679888"/>
            </a:xfrm>
          </p:grpSpPr>
          <p:pic>
            <p:nvPicPr>
              <p:cNvPr id="119" name="Picture 118"/>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6"/>
                <a:ext cx="3774680" cy="778180"/>
              </a:xfrm>
              <a:prstGeom prst="rect">
                <a:avLst/>
              </a:prstGeom>
              <a:noFill/>
              <a:ln w="9525">
                <a:noFill/>
                <a:miter lim="800000"/>
                <a:headEnd/>
                <a:tailEnd/>
              </a:ln>
            </p:spPr>
            <p:txBody>
              <a:bodyPr wrap="square">
                <a:spAutoFit/>
              </a:bodyPr>
              <a:lstStyle/>
              <a:p>
                <a:r>
                  <a:rPr lang="en-US" sz="1400" dirty="0">
                    <a:latin typeface="+mj-lt"/>
                  </a:rPr>
                  <a:t>https://contoso.sharepoint.com</a:t>
                </a:r>
                <a:r>
                  <a:rPr lang="en-US" sz="1400" dirty="0">
                    <a:latin typeface="+mj-lt"/>
                  </a:rPr>
                  <a:t/>
                </a:r>
                <a:br>
                  <a:rPr lang="en-US" sz="1400" dirty="0">
                    <a:latin typeface="+mj-lt"/>
                  </a:rPr>
                </a:br>
                <a:r>
                  <a:rPr lang="en-US" sz="1400" dirty="0">
                    <a:latin typeface="+mj-lt"/>
                  </a:rPr>
                  <a:t>/sites/site</a:t>
                </a:r>
                <a:endParaRPr lang="en-US" sz="1000" dirty="0">
                  <a:latin typeface="+mj-lt"/>
                </a:endParaRPr>
              </a:p>
            </p:txBody>
          </p:sp>
          <p:pic>
            <p:nvPicPr>
              <p:cNvPr id="121" name="Picture 120"/>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95" name="Group 94"/>
          <p:cNvGrpSpPr/>
          <p:nvPr/>
        </p:nvGrpSpPr>
        <p:grpSpPr>
          <a:xfrm>
            <a:off x="10583445" y="2137124"/>
            <a:ext cx="524641" cy="52464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6</a:t>
              </a:r>
            </a:p>
          </p:txBody>
        </p:sp>
      </p:grpSp>
      <p:grpSp>
        <p:nvGrpSpPr>
          <p:cNvPr id="134" name="Group 133"/>
          <p:cNvGrpSpPr/>
          <p:nvPr/>
        </p:nvGrpSpPr>
        <p:grpSpPr>
          <a:xfrm>
            <a:off x="10221706" y="5088735"/>
            <a:ext cx="524641" cy="52464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2399" dirty="0"/>
                <a:t>4</a:t>
              </a:r>
            </a:p>
          </p:txBody>
        </p:sp>
      </p:grpSp>
      <p:sp>
        <p:nvSpPr>
          <p:cNvPr id="34" name="TextBox 33"/>
          <p:cNvSpPr txBox="1"/>
          <p:nvPr/>
        </p:nvSpPr>
        <p:spPr>
          <a:xfrm>
            <a:off x="15990" y="6500019"/>
            <a:ext cx="9853018" cy="517065"/>
          </a:xfrm>
          <a:prstGeom prst="rect">
            <a:avLst/>
          </a:prstGeom>
          <a:noFill/>
        </p:spPr>
        <p:txBody>
          <a:bodyPr wrap="none" lIns="182880" tIns="146304" rIns="182880" bIns="146304" rtlCol="0">
            <a:spAutoFit/>
          </a:bodyPr>
          <a:lstStyle/>
          <a:p>
            <a:pPr>
              <a:lnSpc>
                <a:spcPct val="90000"/>
              </a:lnSpc>
              <a:spcAft>
                <a:spcPts val="600"/>
              </a:spcAft>
            </a:pPr>
            <a:r>
              <a:rPr lang="en-US" sz="1600" b="1" i="1" dirty="0"/>
              <a:t>http://aka.ms/OfficeDevPnPVideos - </a:t>
            </a:r>
            <a:r>
              <a:rPr lang="en-US" sz="1600" b="1" i="1" dirty="0"/>
              <a:t>Hybrid </a:t>
            </a:r>
            <a:r>
              <a:rPr lang="en-US" sz="1600" b="1" i="1" dirty="0"/>
              <a:t>site collection provisioning from Azure to on-premises</a:t>
            </a:r>
            <a:endParaRPr lang="en-GB" sz="1600" i="1"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897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anim calcmode="lin" valueType="num">
                                      <p:cBhvr>
                                        <p:cTn id="74" dur="1000" fill="hold"/>
                                        <p:tgtEl>
                                          <p:spTgt spid="92"/>
                                        </p:tgtEl>
                                        <p:attrNameLst>
                                          <p:attrName>ppt_x</p:attrName>
                                        </p:attrNameLst>
                                      </p:cBhvr>
                                      <p:tavLst>
                                        <p:tav tm="0">
                                          <p:val>
                                            <p:strVal val="#ppt_x"/>
                                          </p:val>
                                        </p:tav>
                                        <p:tav tm="100000">
                                          <p:val>
                                            <p:strVal val="#ppt_x"/>
                                          </p:val>
                                        </p:tav>
                                      </p:tavLst>
                                    </p:anim>
                                    <p:anim calcmode="lin" valueType="num">
                                      <p:cBhvr>
                                        <p:cTn id="75" dur="1000" fill="hold"/>
                                        <p:tgtEl>
                                          <p:spTgt spid="9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1000"/>
                                        <p:tgtEl>
                                          <p:spTgt spid="115"/>
                                        </p:tgtEl>
                                      </p:cBhvr>
                                    </p:animEffect>
                                    <p:anim calcmode="lin" valueType="num">
                                      <p:cBhvr>
                                        <p:cTn id="89" dur="1000" fill="hold"/>
                                        <p:tgtEl>
                                          <p:spTgt spid="115"/>
                                        </p:tgtEl>
                                        <p:attrNameLst>
                                          <p:attrName>ppt_x</p:attrName>
                                        </p:attrNameLst>
                                      </p:cBhvr>
                                      <p:tavLst>
                                        <p:tav tm="0">
                                          <p:val>
                                            <p:strVal val="#ppt_x"/>
                                          </p:val>
                                        </p:tav>
                                        <p:tav tm="100000">
                                          <p:val>
                                            <p:strVal val="#ppt_x"/>
                                          </p:val>
                                        </p:tav>
                                      </p:tavLst>
                                    </p:anim>
                                    <p:anim calcmode="lin" valueType="num">
                                      <p:cBhvr>
                                        <p:cTn id="90" dur="1000" fill="hold"/>
                                        <p:tgtEl>
                                          <p:spTgt spid="11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fade">
                                      <p:cBhvr>
                                        <p:cTn id="93" dur="1000"/>
                                        <p:tgtEl>
                                          <p:spTgt spid="95"/>
                                        </p:tgtEl>
                                      </p:cBhvr>
                                    </p:animEffect>
                                    <p:anim calcmode="lin" valueType="num">
                                      <p:cBhvr>
                                        <p:cTn id="94" dur="1000" fill="hold"/>
                                        <p:tgtEl>
                                          <p:spTgt spid="95"/>
                                        </p:tgtEl>
                                        <p:attrNameLst>
                                          <p:attrName>ppt_x</p:attrName>
                                        </p:attrNameLst>
                                      </p:cBhvr>
                                      <p:tavLst>
                                        <p:tav tm="0">
                                          <p:val>
                                            <p:strVal val="#ppt_x"/>
                                          </p:val>
                                        </p:tav>
                                        <p:tav tm="100000">
                                          <p:val>
                                            <p:strVal val="#ppt_x"/>
                                          </p:val>
                                        </p:tav>
                                      </p:tavLst>
                                    </p:anim>
                                    <p:anim calcmode="lin" valueType="num">
                                      <p:cBhvr>
                                        <p:cTn id="95"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6542" y="2483422"/>
            <a:ext cx="12470516" cy="2203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089" tIns="55089" rIns="55089" bIns="55089" numCol="1" spcCol="0" rtlCol="0" fromWordArt="0" anchor="b" anchorCtr="0" forceAA="0" compatLnSpc="1">
            <a:prstTxWarp prst="textNoShape">
              <a:avLst/>
            </a:prstTxWarp>
            <a:noAutofit/>
          </a:bodyPr>
          <a:lstStyle/>
          <a:p>
            <a:endParaRPr lang="en-US" sz="2040" dirty="0">
              <a:solidFill>
                <a:srgbClr val="FFFFFF"/>
              </a:solidFill>
            </a:endParaRPr>
          </a:p>
        </p:txBody>
      </p:sp>
      <p:grpSp>
        <p:nvGrpSpPr>
          <p:cNvPr id="4" name="Group 3"/>
          <p:cNvGrpSpPr/>
          <p:nvPr/>
        </p:nvGrpSpPr>
        <p:grpSpPr>
          <a:xfrm>
            <a:off x="6043028" y="2690510"/>
            <a:ext cx="2304256" cy="1908769"/>
            <a:chOff x="6150340" y="2690429"/>
            <a:chExt cx="2259280" cy="1871512"/>
          </a:xfrm>
        </p:grpSpPr>
        <p:sp>
          <p:nvSpPr>
            <p:cNvPr id="37" name="TextBox 36"/>
            <p:cNvSpPr txBox="1"/>
            <p:nvPr/>
          </p:nvSpPr>
          <p:spPr>
            <a:xfrm>
              <a:off x="6292772" y="3620145"/>
              <a:ext cx="1886362" cy="941796"/>
            </a:xfrm>
            <a:prstGeom prst="rect">
              <a:avLst/>
            </a:prstGeom>
            <a:noFill/>
          </p:spPr>
          <p:txBody>
            <a:bodyPr wrap="square" lIns="0" tIns="0" rIns="0" bIns="0" rtlCol="0">
              <a:spAutoFit/>
            </a:bodyPr>
            <a:lstStyle/>
            <a:p>
              <a:pPr algn="ctr"/>
              <a:r>
                <a:rPr lang="en-US" sz="2040" spc="-71" dirty="0">
                  <a:solidFill>
                    <a:srgbClr val="FFFFFF"/>
                  </a:solidFill>
                </a:rPr>
                <a:t>Transform end user experience, not code</a:t>
              </a:r>
            </a:p>
          </p:txBody>
        </p:sp>
        <p:pic>
          <p:nvPicPr>
            <p:cNvPr id="19" name="Picture 18"/>
            <p:cNvPicPr>
              <a:picLocks noChangeAspect="1"/>
            </p:cNvPicPr>
            <p:nvPr/>
          </p:nvPicPr>
          <p:blipFill>
            <a:blip r:embed="rId3"/>
            <a:stretch>
              <a:fillRect/>
            </a:stretch>
          </p:blipFill>
          <p:spPr>
            <a:xfrm>
              <a:off x="6150340" y="2690429"/>
              <a:ext cx="2259280" cy="891728"/>
            </a:xfrm>
            <a:prstGeom prst="rect">
              <a:avLst/>
            </a:prstGeom>
          </p:spPr>
        </p:pic>
      </p:grpSp>
      <p:grpSp>
        <p:nvGrpSpPr>
          <p:cNvPr id="3" name="Group 2"/>
          <p:cNvGrpSpPr/>
          <p:nvPr/>
        </p:nvGrpSpPr>
        <p:grpSpPr>
          <a:xfrm>
            <a:off x="9232084" y="2694256"/>
            <a:ext cx="2711008" cy="1781333"/>
            <a:chOff x="9049432" y="2641667"/>
            <a:chExt cx="2658092" cy="1746563"/>
          </a:xfrm>
        </p:grpSpPr>
        <p:sp>
          <p:nvSpPr>
            <p:cNvPr id="39" name="TextBox 38"/>
            <p:cNvSpPr txBox="1"/>
            <p:nvPr/>
          </p:nvSpPr>
          <p:spPr>
            <a:xfrm>
              <a:off x="9822930" y="2999568"/>
              <a:ext cx="1884594" cy="941796"/>
            </a:xfrm>
            <a:prstGeom prst="rect">
              <a:avLst/>
            </a:prstGeom>
            <a:noFill/>
          </p:spPr>
          <p:txBody>
            <a:bodyPr wrap="square" lIns="0" tIns="0" rIns="0" bIns="0" rtlCol="0">
              <a:spAutoFit/>
            </a:bodyPr>
            <a:lstStyle/>
            <a:p>
              <a:pPr algn="ctr"/>
              <a:r>
                <a:rPr lang="en-US" sz="2040" spc="-71" dirty="0">
                  <a:solidFill>
                    <a:srgbClr val="FFFFFF"/>
                  </a:solidFill>
                </a:rPr>
                <a:t>Understand impact of farm solution</a:t>
              </a:r>
            </a:p>
          </p:txBody>
        </p:sp>
        <p:pic>
          <p:nvPicPr>
            <p:cNvPr id="20" name="Picture 19"/>
            <p:cNvPicPr>
              <a:picLocks noChangeAspect="1"/>
            </p:cNvPicPr>
            <p:nvPr/>
          </p:nvPicPr>
          <p:blipFill>
            <a:blip r:embed="rId4"/>
            <a:stretch>
              <a:fillRect/>
            </a:stretch>
          </p:blipFill>
          <p:spPr>
            <a:xfrm>
              <a:off x="9049432" y="2641667"/>
              <a:ext cx="919688" cy="1746563"/>
            </a:xfrm>
            <a:prstGeom prst="rect">
              <a:avLst/>
            </a:prstGeom>
          </p:spPr>
        </p:pic>
      </p:grpSp>
      <p:grpSp>
        <p:nvGrpSpPr>
          <p:cNvPr id="16" name="Group 15"/>
          <p:cNvGrpSpPr/>
          <p:nvPr/>
        </p:nvGrpSpPr>
        <p:grpSpPr>
          <a:xfrm>
            <a:off x="800719" y="2441840"/>
            <a:ext cx="2101577" cy="2041184"/>
            <a:chOff x="782637" y="2394179"/>
            <a:chExt cx="2060557" cy="2001342"/>
          </a:xfrm>
        </p:grpSpPr>
        <p:pic>
          <p:nvPicPr>
            <p:cNvPr id="17" name="Picture 16"/>
            <p:cNvPicPr>
              <a:picLocks noChangeAspect="1"/>
            </p:cNvPicPr>
            <p:nvPr/>
          </p:nvPicPr>
          <p:blipFill>
            <a:blip r:embed="rId5"/>
            <a:stretch>
              <a:fillRect/>
            </a:stretch>
          </p:blipFill>
          <p:spPr>
            <a:xfrm>
              <a:off x="911864" y="2394179"/>
              <a:ext cx="1675532" cy="1675532"/>
            </a:xfrm>
            <a:prstGeom prst="rect">
              <a:avLst/>
            </a:prstGeom>
          </p:spPr>
        </p:pic>
        <p:sp>
          <p:nvSpPr>
            <p:cNvPr id="18" name="TextBox 17"/>
            <p:cNvSpPr txBox="1"/>
            <p:nvPr/>
          </p:nvSpPr>
          <p:spPr>
            <a:xfrm>
              <a:off x="782637" y="3767657"/>
              <a:ext cx="2060557" cy="627864"/>
            </a:xfrm>
            <a:prstGeom prst="rect">
              <a:avLst/>
            </a:prstGeom>
            <a:noFill/>
          </p:spPr>
          <p:txBody>
            <a:bodyPr wrap="square" lIns="0" tIns="0" rIns="0" bIns="0" rtlCol="0">
              <a:spAutoFit/>
            </a:bodyPr>
            <a:lstStyle/>
            <a:p>
              <a:pPr algn="ctr"/>
              <a:r>
                <a:rPr lang="en-US" sz="2040" spc="-71" dirty="0">
                  <a:solidFill>
                    <a:srgbClr val="FFFFFF"/>
                  </a:solidFill>
                </a:rPr>
                <a:t>Move gradually to app model</a:t>
              </a:r>
            </a:p>
          </p:txBody>
        </p:sp>
      </p:grpSp>
      <p:grpSp>
        <p:nvGrpSpPr>
          <p:cNvPr id="21" name="Group 20"/>
          <p:cNvGrpSpPr/>
          <p:nvPr/>
        </p:nvGrpSpPr>
        <p:grpSpPr>
          <a:xfrm>
            <a:off x="3458157" y="2642729"/>
            <a:ext cx="1922111" cy="1884385"/>
            <a:chOff x="9050587" y="2500613"/>
            <a:chExt cx="1884594" cy="1847604"/>
          </a:xfrm>
        </p:grpSpPr>
        <p:sp>
          <p:nvSpPr>
            <p:cNvPr id="25" name="TextBox 24"/>
            <p:cNvSpPr txBox="1"/>
            <p:nvPr/>
          </p:nvSpPr>
          <p:spPr>
            <a:xfrm>
              <a:off x="9050587" y="3720353"/>
              <a:ext cx="1884594" cy="627864"/>
            </a:xfrm>
            <a:prstGeom prst="rect">
              <a:avLst/>
            </a:prstGeom>
            <a:noFill/>
          </p:spPr>
          <p:txBody>
            <a:bodyPr wrap="square" lIns="0" tIns="0" rIns="0" bIns="0" rtlCol="0">
              <a:spAutoFit/>
            </a:bodyPr>
            <a:lstStyle/>
            <a:p>
              <a:pPr algn="ctr"/>
              <a:r>
                <a:rPr lang="en-US" sz="2040" spc="-71" dirty="0">
                  <a:solidFill>
                    <a:srgbClr val="FFFFFF"/>
                  </a:solidFill>
                </a:rPr>
                <a:t>Avoid Sandbox </a:t>
              </a:r>
              <a:br>
                <a:rPr lang="en-US" sz="2040" spc="-71" dirty="0">
                  <a:solidFill>
                    <a:srgbClr val="FFFFFF"/>
                  </a:solidFill>
                </a:rPr>
              </a:br>
              <a:r>
                <a:rPr lang="en-US" sz="2040" spc="-71" dirty="0">
                  <a:solidFill>
                    <a:srgbClr val="FFFFFF"/>
                  </a:solidFill>
                </a:rPr>
                <a:t>solutions</a:t>
              </a:r>
            </a:p>
          </p:txBody>
        </p:sp>
        <p:pic>
          <p:nvPicPr>
            <p:cNvPr id="26" name="Picture 25"/>
            <p:cNvPicPr>
              <a:picLocks noChangeAspect="1"/>
            </p:cNvPicPr>
            <p:nvPr/>
          </p:nvPicPr>
          <p:blipFill>
            <a:blip r:embed="rId6"/>
            <a:stretch>
              <a:fillRect/>
            </a:stretch>
          </p:blipFill>
          <p:spPr>
            <a:xfrm rot="2494901">
              <a:off x="9455000" y="2500613"/>
              <a:ext cx="1075767" cy="1271358"/>
            </a:xfrm>
            <a:prstGeom prst="rect">
              <a:avLst/>
            </a:prstGeom>
          </p:spPr>
        </p:pic>
      </p:grpSp>
    </p:spTree>
    <p:extLst>
      <p:ext uri="{BB962C8B-B14F-4D97-AF65-F5344CB8AC3E}">
        <p14:creationId xmlns:p14="http://schemas.microsoft.com/office/powerpoint/2010/main" val="334965885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81" t="4495" r="4428" b="4311"/>
          <a:stretch/>
        </p:blipFill>
        <p:spPr bwMode="auto">
          <a:xfrm>
            <a:off x="6864125" y="1555974"/>
            <a:ext cx="3813811" cy="3813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p:cNvSpPr txBox="1">
            <a:spLocks/>
          </p:cNvSpPr>
          <p:nvPr/>
        </p:nvSpPr>
        <p:spPr>
          <a:xfrm>
            <a:off x="5380179" y="5515801"/>
            <a:ext cx="7238858" cy="1306512"/>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buClr>
                <a:srgbClr val="000000"/>
              </a:buClr>
            </a:pPr>
            <a:r>
              <a:rPr lang="en-US" sz="2700" dirty="0" smtClean="0">
                <a:gradFill>
                  <a:gsLst>
                    <a:gs pos="0">
                      <a:srgbClr val="FFFFFF"/>
                    </a:gs>
                    <a:gs pos="100000">
                      <a:srgbClr val="FFFFFF"/>
                    </a:gs>
                  </a:gsLst>
                  <a:lin ang="5400000" scaled="1"/>
                </a:gradFill>
              </a:rPr>
              <a:t>Visit</a:t>
            </a:r>
            <a:r>
              <a:rPr lang="en-US" sz="2700" dirty="0" smtClean="0">
                <a:gradFill>
                  <a:gsLst>
                    <a:gs pos="0">
                      <a:srgbClr val="47D8FF"/>
                    </a:gs>
                    <a:gs pos="100000">
                      <a:srgbClr val="47D8FF"/>
                    </a:gs>
                  </a:gsLst>
                  <a:lin ang="5400000" scaled="1"/>
                </a:gradFill>
              </a:rPr>
              <a:t> </a:t>
            </a:r>
            <a:r>
              <a:rPr lang="en-US" sz="2700" dirty="0" err="1" smtClean="0">
                <a:gradFill>
                  <a:gsLst>
                    <a:gs pos="0">
                      <a:srgbClr val="47D8FF"/>
                    </a:gs>
                    <a:gs pos="100000">
                      <a:srgbClr val="47D8FF"/>
                    </a:gs>
                  </a:gsLst>
                  <a:lin ang="5400000" scaled="1"/>
                </a:gradFill>
              </a:rPr>
              <a:t>Myignite</a:t>
            </a:r>
            <a:r>
              <a:rPr lang="en-US" sz="2700" dirty="0" smtClean="0">
                <a:gradFill>
                  <a:gsLst>
                    <a:gs pos="0">
                      <a:srgbClr val="47D8FF"/>
                    </a:gs>
                    <a:gs pos="100000">
                      <a:srgbClr val="47D8FF"/>
                    </a:gs>
                  </a:gsLst>
                  <a:lin ang="5400000" scaled="1"/>
                </a:gradFill>
              </a:rPr>
              <a:t> </a:t>
            </a:r>
            <a:r>
              <a:rPr lang="en-US" sz="2700" dirty="0" smtClean="0">
                <a:gradFill>
                  <a:gsLst>
                    <a:gs pos="0">
                      <a:srgbClr val="FFFFFF"/>
                    </a:gs>
                    <a:gs pos="100000">
                      <a:srgbClr val="FFFFFF"/>
                    </a:gs>
                  </a:gsLst>
                  <a:lin ang="5400000" scaled="1"/>
                </a:gradFill>
              </a:rPr>
              <a:t>at</a:t>
            </a:r>
            <a:r>
              <a:rPr lang="en-US" sz="2700" dirty="0" smtClean="0">
                <a:gradFill>
                  <a:gsLst>
                    <a:gs pos="0">
                      <a:srgbClr val="47D8FF"/>
                    </a:gs>
                    <a:gs pos="100000">
                      <a:srgbClr val="47D8FF"/>
                    </a:gs>
                  </a:gsLst>
                  <a:lin ang="5400000" scaled="1"/>
                </a:gradFill>
              </a:rPr>
              <a:t> </a:t>
            </a:r>
            <a:r>
              <a:rPr lang="en-US" sz="2700" dirty="0" smtClean="0">
                <a:gradFill>
                  <a:gsLst>
                    <a:gs pos="20354">
                      <a:srgbClr val="505050"/>
                    </a:gs>
                    <a:gs pos="40000">
                      <a:srgbClr val="505050"/>
                    </a:gs>
                  </a:gsLst>
                  <a:lin ang="5400000" scaled="0"/>
                </a:gradFill>
                <a:hlinkClick r:id="rId4"/>
              </a:rPr>
              <a:t>http://myignite.microsoft.com</a:t>
            </a:r>
            <a:r>
              <a:rPr lang="en-US" sz="2700" dirty="0" smtClean="0">
                <a:gradFill>
                  <a:gsLst>
                    <a:gs pos="20354">
                      <a:srgbClr val="505050"/>
                    </a:gs>
                    <a:gs pos="40000">
                      <a:srgbClr val="505050"/>
                    </a:gs>
                  </a:gsLst>
                  <a:lin ang="5400000" scaled="0"/>
                </a:gradFill>
              </a:rPr>
              <a:t> </a:t>
            </a:r>
            <a:r>
              <a:rPr lang="en-US" sz="2700" dirty="0" smtClean="0">
                <a:gradFill>
                  <a:gsLst>
                    <a:gs pos="0">
                      <a:srgbClr val="47D8FF"/>
                    </a:gs>
                    <a:gs pos="100000">
                      <a:srgbClr val="47D8FF"/>
                    </a:gs>
                  </a:gsLst>
                  <a:lin ang="5400000" scaled="1"/>
                </a:gradFill>
              </a:rPr>
              <a:t> </a:t>
            </a:r>
            <a:br>
              <a:rPr lang="en-US" sz="2700" dirty="0" smtClean="0">
                <a:gradFill>
                  <a:gsLst>
                    <a:gs pos="0">
                      <a:srgbClr val="47D8FF"/>
                    </a:gs>
                    <a:gs pos="100000">
                      <a:srgbClr val="47D8FF"/>
                    </a:gs>
                  </a:gsLst>
                  <a:lin ang="5400000" scaled="1"/>
                </a:gradFill>
              </a:rPr>
            </a:br>
            <a:r>
              <a:rPr lang="en-US" sz="2700" dirty="0">
                <a:gradFill>
                  <a:gsLst>
                    <a:gs pos="0">
                      <a:srgbClr val="FFFFFF"/>
                    </a:gs>
                    <a:gs pos="100000">
                      <a:srgbClr val="FFFFFF"/>
                    </a:gs>
                  </a:gsLst>
                  <a:lin ang="5400000" scaled="1"/>
                </a:gradFill>
              </a:rPr>
              <a:t>or download and use the </a:t>
            </a:r>
            <a:r>
              <a:rPr lang="en-US" sz="2700" dirty="0">
                <a:gradFill>
                  <a:gsLst>
                    <a:gs pos="0">
                      <a:srgbClr val="47D8FF"/>
                    </a:gs>
                    <a:gs pos="100000">
                      <a:srgbClr val="47D8FF"/>
                    </a:gs>
                  </a:gsLst>
                  <a:lin ang="5400000" scaled="1"/>
                </a:gradFill>
              </a:rPr>
              <a:t>Ignite </a:t>
            </a:r>
            <a:r>
              <a:rPr lang="en-US" sz="2700" dirty="0" smtClean="0">
                <a:gradFill>
                  <a:gsLst>
                    <a:gs pos="0">
                      <a:srgbClr val="47D8FF"/>
                    </a:gs>
                    <a:gs pos="100000">
                      <a:srgbClr val="47D8FF"/>
                    </a:gs>
                  </a:gsLst>
                  <a:lin ang="5400000" scaled="1"/>
                </a:gradFill>
              </a:rPr>
              <a:t>Mobile </a:t>
            </a:r>
            <a:r>
              <a:rPr lang="en-US" sz="2700" dirty="0">
                <a:gradFill>
                  <a:gsLst>
                    <a:gs pos="0">
                      <a:srgbClr val="47D8FF"/>
                    </a:gs>
                    <a:gs pos="100000">
                      <a:srgbClr val="47D8FF"/>
                    </a:gs>
                  </a:gsLst>
                  <a:lin ang="5400000" scaled="1"/>
                </a:gradFill>
              </a:rPr>
              <a:t>App</a:t>
            </a:r>
            <a:r>
              <a:rPr lang="en-US" sz="2700" dirty="0">
                <a:gradFill>
                  <a:gsLst>
                    <a:gs pos="0">
                      <a:srgbClr val="FFFFFF"/>
                    </a:gs>
                    <a:gs pos="100000">
                      <a:srgbClr val="FFFFFF"/>
                    </a:gs>
                  </a:gsLst>
                  <a:lin ang="5400000" scaled="1"/>
                </a:gradFill>
              </a:rPr>
              <a:t> </a:t>
            </a:r>
            <a:r>
              <a:rPr lang="en-US" sz="2700" dirty="0" smtClean="0">
                <a:gradFill>
                  <a:gsLst>
                    <a:gs pos="0">
                      <a:srgbClr val="FFFFFF"/>
                    </a:gs>
                    <a:gs pos="100000">
                      <a:srgbClr val="FFFFFF"/>
                    </a:gs>
                  </a:gsLst>
                  <a:lin ang="5400000" scaled="1"/>
                </a:gradFill>
              </a:rPr>
              <a:t/>
            </a:r>
            <a:br>
              <a:rPr lang="en-US" sz="2700" dirty="0" smtClean="0">
                <a:gradFill>
                  <a:gsLst>
                    <a:gs pos="0">
                      <a:srgbClr val="FFFFFF"/>
                    </a:gs>
                    <a:gs pos="100000">
                      <a:srgbClr val="FFFFFF"/>
                    </a:gs>
                  </a:gsLst>
                  <a:lin ang="5400000" scaled="1"/>
                </a:gradFill>
              </a:rPr>
            </a:br>
            <a:r>
              <a:rPr lang="en-US" sz="2700" dirty="0" smtClean="0">
                <a:gradFill>
                  <a:gsLst>
                    <a:gs pos="0">
                      <a:srgbClr val="FFFFFF"/>
                    </a:gs>
                    <a:gs pos="100000">
                      <a:srgbClr val="FFFFFF"/>
                    </a:gs>
                  </a:gsLst>
                  <a:lin ang="5400000" scaled="1"/>
                </a:gradFill>
              </a:rPr>
              <a:t>with </a:t>
            </a:r>
            <a:r>
              <a:rPr lang="en-US" sz="2700" dirty="0">
                <a:gradFill>
                  <a:gsLst>
                    <a:gs pos="0">
                      <a:srgbClr val="FFFFFF"/>
                    </a:gs>
                    <a:gs pos="100000">
                      <a:srgbClr val="FFFFFF"/>
                    </a:gs>
                  </a:gsLst>
                  <a:lin ang="5400000" scaled="1"/>
                </a:gradFill>
              </a:rPr>
              <a:t>the QR code above.</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a:gradFill>
                  <a:gsLst>
                    <a:gs pos="1250">
                      <a:srgbClr val="FFFFFF"/>
                    </a:gs>
                    <a:gs pos="100000">
                      <a:srgbClr val="FFFFFF"/>
                    </a:gs>
                  </a:gsLst>
                  <a:lin ang="5400000" scaled="0"/>
                </a:gradFill>
              </a:rPr>
              <a:t>Please evaluate this session</a:t>
            </a:r>
          </a:p>
          <a:p>
            <a:pPr>
              <a:lnSpc>
                <a:spcPct val="80000"/>
              </a:lnSpc>
            </a:pPr>
            <a:r>
              <a:rPr sz="3200">
                <a:gradFill>
                  <a:gsLst>
                    <a:gs pos="1250">
                      <a:srgbClr val="FF8C00"/>
                    </a:gs>
                    <a:gs pos="100000">
                      <a:srgbClr val="FF8C00"/>
                    </a:gs>
                  </a:gsLst>
                  <a:lin ang="5400000" scaled="0"/>
                </a:gradFill>
              </a:rPr>
              <a:t>Your feedback is important to us!</a:t>
            </a:r>
            <a:endParaRPr sz="3600">
              <a:gradFill>
                <a:gsLst>
                  <a:gs pos="1250">
                    <a:srgbClr val="FF8C00"/>
                  </a:gs>
                  <a:gs pos="100000">
                    <a:srgbClr val="FF8C00"/>
                  </a:gs>
                </a:gsLst>
                <a:lin ang="5400000" scaled="0"/>
              </a:gradFill>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a:ext>
            </a:extLst>
          </a:blip>
          <a:srcRect l="14729" r="3549"/>
          <a:stretch/>
        </p:blipFill>
        <p:spPr>
          <a:xfrm>
            <a:off x="0" y="-1"/>
            <a:ext cx="5227637" cy="6994525"/>
          </a:xfrm>
          <a:prstGeom prst="rect">
            <a:avLst/>
          </a:prstGeom>
        </p:spPr>
      </p:pic>
    </p:spTree>
    <p:extLst>
      <p:ext uri="{BB962C8B-B14F-4D97-AF65-F5344CB8AC3E}">
        <p14:creationId xmlns:p14="http://schemas.microsoft.com/office/powerpoint/2010/main" val="139960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66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6542" y="2483422"/>
            <a:ext cx="12470516" cy="2203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089" tIns="55089" rIns="55089" bIns="55089" numCol="1" spcCol="0" rtlCol="0" fromWordArt="0" anchor="b" anchorCtr="0" forceAA="0" compatLnSpc="1">
            <a:prstTxWarp prst="textNoShape">
              <a:avLst/>
            </a:prstTxWarp>
            <a:noAutofit/>
          </a:bodyPr>
          <a:lstStyle/>
          <a:p>
            <a:endParaRPr lang="en-US" sz="2040" dirty="0">
              <a:solidFill>
                <a:srgbClr val="FFFFFF"/>
              </a:solidFill>
            </a:endParaRPr>
          </a:p>
        </p:txBody>
      </p:sp>
      <p:grpSp>
        <p:nvGrpSpPr>
          <p:cNvPr id="4" name="Group 3"/>
          <p:cNvGrpSpPr/>
          <p:nvPr/>
        </p:nvGrpSpPr>
        <p:grpSpPr>
          <a:xfrm>
            <a:off x="6043028" y="2690510"/>
            <a:ext cx="2304256" cy="1908769"/>
            <a:chOff x="6150340" y="2690429"/>
            <a:chExt cx="2259280" cy="1871512"/>
          </a:xfrm>
        </p:grpSpPr>
        <p:sp>
          <p:nvSpPr>
            <p:cNvPr id="37" name="TextBox 36"/>
            <p:cNvSpPr txBox="1"/>
            <p:nvPr/>
          </p:nvSpPr>
          <p:spPr>
            <a:xfrm>
              <a:off x="6292772" y="3620145"/>
              <a:ext cx="1886362" cy="941796"/>
            </a:xfrm>
            <a:prstGeom prst="rect">
              <a:avLst/>
            </a:prstGeom>
            <a:noFill/>
          </p:spPr>
          <p:txBody>
            <a:bodyPr wrap="square" lIns="0" tIns="0" rIns="0" bIns="0" rtlCol="0">
              <a:spAutoFit/>
            </a:bodyPr>
            <a:lstStyle/>
            <a:p>
              <a:pPr algn="ctr"/>
              <a:r>
                <a:rPr lang="en-US" sz="2040" spc="-71" dirty="0">
                  <a:solidFill>
                    <a:srgbClr val="FFFFFF"/>
                  </a:solidFill>
                </a:rPr>
                <a:t>Transform end user experience, not code</a:t>
              </a:r>
            </a:p>
          </p:txBody>
        </p:sp>
        <p:pic>
          <p:nvPicPr>
            <p:cNvPr id="19" name="Picture 18"/>
            <p:cNvPicPr>
              <a:picLocks noChangeAspect="1"/>
            </p:cNvPicPr>
            <p:nvPr/>
          </p:nvPicPr>
          <p:blipFill>
            <a:blip r:embed="rId3"/>
            <a:stretch>
              <a:fillRect/>
            </a:stretch>
          </p:blipFill>
          <p:spPr>
            <a:xfrm>
              <a:off x="6150340" y="2690429"/>
              <a:ext cx="2259280" cy="891728"/>
            </a:xfrm>
            <a:prstGeom prst="rect">
              <a:avLst/>
            </a:prstGeom>
          </p:spPr>
        </p:pic>
      </p:grpSp>
      <p:grpSp>
        <p:nvGrpSpPr>
          <p:cNvPr id="3" name="Group 2"/>
          <p:cNvGrpSpPr/>
          <p:nvPr/>
        </p:nvGrpSpPr>
        <p:grpSpPr>
          <a:xfrm>
            <a:off x="9232084" y="2694256"/>
            <a:ext cx="2711008" cy="1781333"/>
            <a:chOff x="9049432" y="2641667"/>
            <a:chExt cx="2658092" cy="1746563"/>
          </a:xfrm>
        </p:grpSpPr>
        <p:sp>
          <p:nvSpPr>
            <p:cNvPr id="39" name="TextBox 38"/>
            <p:cNvSpPr txBox="1"/>
            <p:nvPr/>
          </p:nvSpPr>
          <p:spPr>
            <a:xfrm>
              <a:off x="9822930" y="2999568"/>
              <a:ext cx="1884594" cy="941796"/>
            </a:xfrm>
            <a:prstGeom prst="rect">
              <a:avLst/>
            </a:prstGeom>
            <a:noFill/>
          </p:spPr>
          <p:txBody>
            <a:bodyPr wrap="square" lIns="0" tIns="0" rIns="0" bIns="0" rtlCol="0">
              <a:spAutoFit/>
            </a:bodyPr>
            <a:lstStyle/>
            <a:p>
              <a:pPr algn="ctr"/>
              <a:r>
                <a:rPr lang="en-US" sz="2040" spc="-71" dirty="0">
                  <a:solidFill>
                    <a:srgbClr val="FFFFFF"/>
                  </a:solidFill>
                </a:rPr>
                <a:t>Understand impact of farm solution</a:t>
              </a:r>
            </a:p>
          </p:txBody>
        </p:sp>
        <p:pic>
          <p:nvPicPr>
            <p:cNvPr id="20" name="Picture 19"/>
            <p:cNvPicPr>
              <a:picLocks noChangeAspect="1"/>
            </p:cNvPicPr>
            <p:nvPr/>
          </p:nvPicPr>
          <p:blipFill>
            <a:blip r:embed="rId4"/>
            <a:stretch>
              <a:fillRect/>
            </a:stretch>
          </p:blipFill>
          <p:spPr>
            <a:xfrm>
              <a:off x="9049432" y="2641667"/>
              <a:ext cx="919688" cy="1746563"/>
            </a:xfrm>
            <a:prstGeom prst="rect">
              <a:avLst/>
            </a:prstGeom>
          </p:spPr>
        </p:pic>
      </p:grpSp>
      <p:grpSp>
        <p:nvGrpSpPr>
          <p:cNvPr id="16" name="Group 15"/>
          <p:cNvGrpSpPr/>
          <p:nvPr/>
        </p:nvGrpSpPr>
        <p:grpSpPr>
          <a:xfrm>
            <a:off x="800719" y="2441840"/>
            <a:ext cx="2101577" cy="2041184"/>
            <a:chOff x="782637" y="2394179"/>
            <a:chExt cx="2060557" cy="2001342"/>
          </a:xfrm>
        </p:grpSpPr>
        <p:pic>
          <p:nvPicPr>
            <p:cNvPr id="17" name="Picture 16"/>
            <p:cNvPicPr>
              <a:picLocks noChangeAspect="1"/>
            </p:cNvPicPr>
            <p:nvPr/>
          </p:nvPicPr>
          <p:blipFill>
            <a:blip r:embed="rId5"/>
            <a:stretch>
              <a:fillRect/>
            </a:stretch>
          </p:blipFill>
          <p:spPr>
            <a:xfrm>
              <a:off x="911864" y="2394179"/>
              <a:ext cx="1675532" cy="1675532"/>
            </a:xfrm>
            <a:prstGeom prst="rect">
              <a:avLst/>
            </a:prstGeom>
          </p:spPr>
        </p:pic>
        <p:sp>
          <p:nvSpPr>
            <p:cNvPr id="18" name="TextBox 17"/>
            <p:cNvSpPr txBox="1"/>
            <p:nvPr/>
          </p:nvSpPr>
          <p:spPr>
            <a:xfrm>
              <a:off x="782637" y="3767657"/>
              <a:ext cx="2060557" cy="627864"/>
            </a:xfrm>
            <a:prstGeom prst="rect">
              <a:avLst/>
            </a:prstGeom>
            <a:noFill/>
          </p:spPr>
          <p:txBody>
            <a:bodyPr wrap="square" lIns="0" tIns="0" rIns="0" bIns="0" rtlCol="0">
              <a:spAutoFit/>
            </a:bodyPr>
            <a:lstStyle/>
            <a:p>
              <a:pPr algn="ctr"/>
              <a:r>
                <a:rPr lang="en-US" sz="2040" spc="-71" dirty="0">
                  <a:solidFill>
                    <a:srgbClr val="FFFFFF"/>
                  </a:solidFill>
                </a:rPr>
                <a:t>Move gradually to app model</a:t>
              </a:r>
            </a:p>
          </p:txBody>
        </p:sp>
      </p:grpSp>
      <p:grpSp>
        <p:nvGrpSpPr>
          <p:cNvPr id="21" name="Group 20"/>
          <p:cNvGrpSpPr/>
          <p:nvPr/>
        </p:nvGrpSpPr>
        <p:grpSpPr>
          <a:xfrm>
            <a:off x="3458157" y="2642729"/>
            <a:ext cx="1922111" cy="1884385"/>
            <a:chOff x="9050587" y="2500613"/>
            <a:chExt cx="1884594" cy="1847604"/>
          </a:xfrm>
        </p:grpSpPr>
        <p:sp>
          <p:nvSpPr>
            <p:cNvPr id="25" name="TextBox 24"/>
            <p:cNvSpPr txBox="1"/>
            <p:nvPr/>
          </p:nvSpPr>
          <p:spPr>
            <a:xfrm>
              <a:off x="9050587" y="3720353"/>
              <a:ext cx="1884594" cy="627864"/>
            </a:xfrm>
            <a:prstGeom prst="rect">
              <a:avLst/>
            </a:prstGeom>
            <a:noFill/>
          </p:spPr>
          <p:txBody>
            <a:bodyPr wrap="square" lIns="0" tIns="0" rIns="0" bIns="0" rtlCol="0">
              <a:spAutoFit/>
            </a:bodyPr>
            <a:lstStyle/>
            <a:p>
              <a:pPr algn="ctr"/>
              <a:r>
                <a:rPr lang="en-US" sz="2040" spc="-71" dirty="0">
                  <a:solidFill>
                    <a:srgbClr val="FFFFFF"/>
                  </a:solidFill>
                </a:rPr>
                <a:t>Avoid Sandbox </a:t>
              </a:r>
              <a:br>
                <a:rPr lang="en-US" sz="2040" spc="-71" dirty="0">
                  <a:solidFill>
                    <a:srgbClr val="FFFFFF"/>
                  </a:solidFill>
                </a:rPr>
              </a:br>
              <a:r>
                <a:rPr lang="en-US" sz="2040" spc="-71" dirty="0">
                  <a:solidFill>
                    <a:srgbClr val="FFFFFF"/>
                  </a:solidFill>
                </a:rPr>
                <a:t>solutions</a:t>
              </a:r>
            </a:p>
          </p:txBody>
        </p:sp>
        <p:pic>
          <p:nvPicPr>
            <p:cNvPr id="26" name="Picture 25"/>
            <p:cNvPicPr>
              <a:picLocks noChangeAspect="1"/>
            </p:cNvPicPr>
            <p:nvPr/>
          </p:nvPicPr>
          <p:blipFill>
            <a:blip r:embed="rId6"/>
            <a:stretch>
              <a:fillRect/>
            </a:stretch>
          </p:blipFill>
          <p:spPr>
            <a:xfrm rot="2494901">
              <a:off x="9455000" y="2500613"/>
              <a:ext cx="1075767" cy="1271358"/>
            </a:xfrm>
            <a:prstGeom prst="rect">
              <a:avLst/>
            </a:prstGeom>
          </p:spPr>
        </p:pic>
      </p:grpSp>
    </p:spTree>
    <p:extLst>
      <p:ext uri="{BB962C8B-B14F-4D97-AF65-F5344CB8AC3E}">
        <p14:creationId xmlns:p14="http://schemas.microsoft.com/office/powerpoint/2010/main" val="17917781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model</a:t>
            </a:r>
            <a:endParaRPr lang="en-GB" dirty="0"/>
          </a:p>
        </p:txBody>
      </p:sp>
      <p:sp>
        <p:nvSpPr>
          <p:cNvPr id="4" name="TextBox 3"/>
          <p:cNvSpPr txBox="1"/>
          <p:nvPr/>
        </p:nvSpPr>
        <p:spPr>
          <a:xfrm>
            <a:off x="4694237" y="3116262"/>
            <a:ext cx="7284088" cy="954107"/>
          </a:xfrm>
          <a:prstGeom prst="rect">
            <a:avLst/>
          </a:prstGeom>
          <a:noFill/>
        </p:spPr>
        <p:txBody>
          <a:bodyPr wrap="square" rtlCol="0">
            <a:spAutoFit/>
          </a:bodyPr>
          <a:lstStyle/>
          <a:p>
            <a:r>
              <a:rPr lang="en-US" sz="2800" dirty="0" smtClean="0">
                <a:latin typeface="Segoe UI" panose="020B0502040204020203" pitchFamily="34" charset="0"/>
                <a:cs typeface="Segoe UI" panose="020B0502040204020203" pitchFamily="34" charset="0"/>
              </a:rPr>
              <a:t>What are the recommendations for the development model?</a:t>
            </a:r>
            <a:endParaRPr lang="en-GB"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21126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8802"/>
          </a:xfrm>
        </p:spPr>
        <p:txBody>
          <a:bodyPr/>
          <a:lstStyle/>
          <a:p>
            <a:r>
              <a:rPr lang="en-US" dirty="0" smtClean="0"/>
              <a:t>App model with add-ins is the future also for on-premises</a:t>
            </a:r>
            <a:endParaRPr lang="en-GB" dirty="0"/>
          </a:p>
        </p:txBody>
      </p:sp>
    </p:spTree>
    <p:extLst>
      <p:ext uri="{BB962C8B-B14F-4D97-AF65-F5344CB8AC3E}">
        <p14:creationId xmlns:p14="http://schemas.microsoft.com/office/powerpoint/2010/main" val="14909708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600" dirty="0">
                <a:solidFill>
                  <a:schemeClr val="tx1"/>
                </a:solidFill>
              </a:rPr>
              <a:t>“Will Farm Solutions be supported with SharePoint Server </a:t>
            </a:r>
            <a:r>
              <a:rPr lang="en-US" sz="6600" dirty="0" smtClean="0">
                <a:solidFill>
                  <a:schemeClr val="tx1"/>
                </a:solidFill>
              </a:rPr>
              <a:t>2016?”</a:t>
            </a:r>
            <a:endParaRPr lang="en-GB" sz="5049" dirty="0">
              <a:solidFill>
                <a:schemeClr val="tx1"/>
              </a:solidFill>
            </a:endParaRPr>
          </a:p>
        </p:txBody>
      </p:sp>
      <p:sp>
        <p:nvSpPr>
          <p:cNvPr id="4" name="TextBox 3"/>
          <p:cNvSpPr txBox="1"/>
          <p:nvPr/>
        </p:nvSpPr>
        <p:spPr>
          <a:xfrm>
            <a:off x="4946074" y="4807032"/>
            <a:ext cx="6888787" cy="1569660"/>
          </a:xfrm>
          <a:prstGeom prst="rect">
            <a:avLst/>
          </a:prstGeom>
          <a:noFill/>
        </p:spPr>
        <p:txBody>
          <a:bodyPr wrap="square" rtlCol="0">
            <a:spAutoFit/>
          </a:bodyPr>
          <a:lstStyle/>
          <a:p>
            <a:r>
              <a:rPr lang="en-US" sz="2400" dirty="0"/>
              <a:t>We will </a:t>
            </a:r>
            <a:r>
              <a:rPr lang="en-US" sz="2400" dirty="0" smtClean="0"/>
              <a:t>make </a:t>
            </a:r>
            <a:r>
              <a:rPr lang="en-US" sz="2400" dirty="0"/>
              <a:t>investments </a:t>
            </a:r>
            <a:r>
              <a:rPr lang="en-US" sz="2400" dirty="0" smtClean="0"/>
              <a:t>primarily on </a:t>
            </a:r>
            <a:r>
              <a:rPr lang="en-US" sz="2400" dirty="0"/>
              <a:t>the app model side also for on-premises to better align the development story: Write once and use it </a:t>
            </a:r>
            <a:r>
              <a:rPr lang="en-US" sz="2400" dirty="0" smtClean="0"/>
              <a:t>across </a:t>
            </a:r>
            <a:r>
              <a:rPr lang="en-US" sz="2400" dirty="0"/>
              <a:t>cloud and on-premises</a:t>
            </a:r>
            <a:endParaRPr lang="en-GB" sz="1836" dirty="0">
              <a:latin typeface="Segoe UI" panose="020B0502040204020203" pitchFamily="34" charset="0"/>
              <a:cs typeface="Segoe UI" panose="020B0502040204020203" pitchFamily="34" charset="0"/>
            </a:endParaRPr>
          </a:p>
        </p:txBody>
      </p:sp>
      <p:sp>
        <p:nvSpPr>
          <p:cNvPr id="5" name="TextBox 4"/>
          <p:cNvSpPr txBox="1"/>
          <p:nvPr/>
        </p:nvSpPr>
        <p:spPr>
          <a:xfrm>
            <a:off x="4850085" y="3641278"/>
            <a:ext cx="2063851" cy="1474890"/>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Yes.</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56255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7200" dirty="0">
                <a:solidFill>
                  <a:schemeClr val="tx1"/>
                </a:solidFill>
              </a:rPr>
              <a:t>“Will you </a:t>
            </a:r>
            <a:r>
              <a:rPr lang="en-US" sz="7200" dirty="0" smtClean="0">
                <a:solidFill>
                  <a:schemeClr val="tx1"/>
                </a:solidFill>
              </a:rPr>
              <a:t>ever support </a:t>
            </a:r>
            <a:r>
              <a:rPr lang="en-US" sz="7200" dirty="0">
                <a:solidFill>
                  <a:schemeClr val="tx1"/>
                </a:solidFill>
              </a:rPr>
              <a:t>farm solutions in Office 365?” </a:t>
            </a:r>
            <a:endParaRPr lang="en-GB" sz="5049" dirty="0">
              <a:solidFill>
                <a:schemeClr val="tx1"/>
              </a:solidFill>
            </a:endParaRPr>
          </a:p>
        </p:txBody>
      </p:sp>
      <p:sp>
        <p:nvSpPr>
          <p:cNvPr id="4" name="TextBox 3"/>
          <p:cNvSpPr txBox="1"/>
          <p:nvPr/>
        </p:nvSpPr>
        <p:spPr>
          <a:xfrm>
            <a:off x="5456807" y="4792662"/>
            <a:ext cx="6428994" cy="1384995"/>
          </a:xfrm>
          <a:prstGeom prst="rect">
            <a:avLst/>
          </a:prstGeom>
          <a:noFill/>
        </p:spPr>
        <p:txBody>
          <a:bodyPr wrap="square" rtlCol="0">
            <a:spAutoFit/>
          </a:bodyPr>
          <a:lstStyle/>
          <a:p>
            <a:r>
              <a:rPr lang="en-US" sz="2800" dirty="0">
                <a:latin typeface="Segoe UI" panose="020B0502040204020203" pitchFamily="34" charset="0"/>
                <a:cs typeface="Segoe UI" panose="020B0502040204020203" pitchFamily="34" charset="0"/>
              </a:rPr>
              <a:t>Farm solutions are deployed cross SharePoint farm and they’d impact multiple customers…</a:t>
            </a:r>
            <a:endParaRPr lang="en-GB" sz="1836" dirty="0">
              <a:latin typeface="Segoe UI" panose="020B0502040204020203" pitchFamily="34" charset="0"/>
              <a:cs typeface="Segoe UI" panose="020B0502040204020203" pitchFamily="34" charset="0"/>
            </a:endParaRPr>
          </a:p>
        </p:txBody>
      </p:sp>
      <p:sp>
        <p:nvSpPr>
          <p:cNvPr id="5" name="TextBox 4"/>
          <p:cNvSpPr txBox="1"/>
          <p:nvPr/>
        </p:nvSpPr>
        <p:spPr>
          <a:xfrm>
            <a:off x="5380037" y="3686152"/>
            <a:ext cx="1972035" cy="1474890"/>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856854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a:solidFill>
                  <a:schemeClr val="tx1"/>
                </a:solidFill>
              </a:rPr>
              <a:t>“I saw a blog post on the Internet saying that the app model is dead”</a:t>
            </a:r>
            <a:endParaRPr lang="en-GB" sz="4591" dirty="0">
              <a:solidFill>
                <a:schemeClr val="tx1"/>
              </a:solidFill>
            </a:endParaRPr>
          </a:p>
        </p:txBody>
      </p:sp>
      <p:sp>
        <p:nvSpPr>
          <p:cNvPr id="4" name="TextBox 3"/>
          <p:cNvSpPr txBox="1"/>
          <p:nvPr/>
        </p:nvSpPr>
        <p:spPr>
          <a:xfrm>
            <a:off x="4924354" y="4530885"/>
            <a:ext cx="6799505" cy="1569660"/>
          </a:xfrm>
          <a:prstGeom prst="rect">
            <a:avLst/>
          </a:prstGeom>
          <a:noFill/>
        </p:spPr>
        <p:txBody>
          <a:bodyPr wrap="square" rtlCol="0">
            <a:spAutoFit/>
          </a:bodyPr>
          <a:lstStyle/>
          <a:p>
            <a:r>
              <a:rPr lang="en-US" sz="2400" dirty="0"/>
              <a:t>It’s more </a:t>
            </a:r>
            <a:r>
              <a:rPr lang="en-US" sz="2400" dirty="0" smtClean="0"/>
              <a:t>alive </a:t>
            </a:r>
            <a:r>
              <a:rPr lang="en-US" sz="2400" dirty="0"/>
              <a:t>than ever. We are committed to this model and the majority of our development investments are made on the app model for cloud AND on-premises</a:t>
            </a:r>
            <a:endParaRPr lang="en-GB" sz="1836" dirty="0">
              <a:latin typeface="Segoe UI" panose="020B0502040204020203" pitchFamily="34" charset="0"/>
              <a:cs typeface="Segoe UI" panose="020B0502040204020203" pitchFamily="34" charset="0"/>
            </a:endParaRPr>
          </a:p>
        </p:txBody>
      </p:sp>
      <p:sp>
        <p:nvSpPr>
          <p:cNvPr id="5" name="TextBox 4"/>
          <p:cNvSpPr txBox="1"/>
          <p:nvPr/>
        </p:nvSpPr>
        <p:spPr>
          <a:xfrm>
            <a:off x="4846637" y="3649662"/>
            <a:ext cx="4559188" cy="1246982"/>
          </a:xfrm>
          <a:prstGeom prst="rect">
            <a:avLst/>
          </a:prstGeom>
          <a:noFill/>
        </p:spPr>
        <p:txBody>
          <a:bodyPr wrap="none" rtlCol="0">
            <a:spAutoFit/>
          </a:bodyPr>
          <a:lstStyle/>
          <a:p>
            <a:r>
              <a:rPr lang="en-US" sz="7345" dirty="0">
                <a:latin typeface="Segoe UI" panose="020B0502040204020203" pitchFamily="34" charset="0"/>
                <a:cs typeface="Segoe UI" panose="020B0502040204020203" pitchFamily="34" charset="0"/>
              </a:rPr>
              <a:t>No it’s not</a:t>
            </a:r>
            <a:endParaRPr lang="en-GB" sz="7345"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590918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2015-05-05T00:00:00-05:00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Vesa Juvonen</External_x0020_Speaker>
    <Session_x0020_Code xmlns="12a172fe-0250-434a-85cf-03b10810c5e5"> BRK4111</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Props1.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12a172fe-0250-434a-85cf-03b10810c5e5"/>
    <ds:schemaRef ds:uri="http://purl.org/dc/elements/1.1/"/>
    <ds:schemaRef ds:uri="http://schemas.microsoft.com/office/2006/metadata/properties"/>
    <ds:schemaRef ds:uri="http://schemas.openxmlformats.org/package/2006/metadata/core-properties"/>
    <ds:schemaRef ds:uri="http://schemas.microsoft.com/sharepoint/v3"/>
    <ds:schemaRef ds:uri="http://schemas.microsoft.com/office/2006/documentManagement/types"/>
    <ds:schemaRef ds:uri="http://schemas.microsoft.com/office/infopath/2007/PartnerControls"/>
    <ds:schemaRef ds:uri="230e9df3-be65-4c73-a93b-d1236ebd677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346</TotalTime>
  <Words>2570</Words>
  <Application>Microsoft Office PowerPoint</Application>
  <PresentationFormat>Custom</PresentationFormat>
  <Paragraphs>331</Paragraphs>
  <Slides>38</Slides>
  <Notes>22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ＭＳ Ｐゴシック</vt:lpstr>
      <vt:lpstr>Arial</vt:lpstr>
      <vt:lpstr>Capitals</vt:lpstr>
      <vt:lpstr>Consolas</vt:lpstr>
      <vt:lpstr>Segoe UI</vt:lpstr>
      <vt:lpstr>Segoe UI Light</vt:lpstr>
      <vt:lpstr>Wingdings</vt:lpstr>
      <vt:lpstr>5-30610_Microsoft_Ignite_Keynote_Template</vt:lpstr>
      <vt:lpstr>1_5-30610_Microsoft_Ignite_Keynote_Template</vt:lpstr>
      <vt:lpstr>2_5-30610_Microsoft_Ignite_Keynote_Template</vt:lpstr>
      <vt:lpstr>PowerPoint Presentation</vt:lpstr>
      <vt:lpstr>Future-Proofing Your On-Premises SharePoint Development  </vt:lpstr>
      <vt:lpstr>Agenda</vt:lpstr>
      <vt:lpstr>Recommendations</vt:lpstr>
      <vt:lpstr>Development model</vt:lpstr>
      <vt:lpstr>App model with add-ins is the future also for on-premises</vt:lpstr>
      <vt:lpstr>“Will Farm Solutions be supported with SharePoint Server 2016?”</vt:lpstr>
      <vt:lpstr>“Will you ever support farm solutions in Office 365?” </vt:lpstr>
      <vt:lpstr>“I saw a blog post on the Internet saying that the app model is dead”</vt:lpstr>
      <vt:lpstr>PowerPoint Presentation</vt:lpstr>
      <vt:lpstr>PowerPoint Presentation</vt:lpstr>
      <vt:lpstr>What does “app model” or “add-ins” mean in our terminology</vt:lpstr>
      <vt:lpstr>Transformation process</vt:lpstr>
      <vt:lpstr>“What does app model transformation mean?”</vt:lpstr>
      <vt:lpstr>“What does this mean in practice?”</vt:lpstr>
      <vt:lpstr>Transformation process</vt:lpstr>
      <vt:lpstr>DEMO</vt:lpstr>
      <vt:lpstr>PowerPoint Presentation</vt:lpstr>
      <vt:lpstr>Farm solution considerations</vt:lpstr>
      <vt:lpstr>Recommendations for farm solutions</vt:lpstr>
      <vt:lpstr>”I want to minimize challenges in future updates with farm solutions”</vt:lpstr>
      <vt:lpstr>Any element which creates dependency in content for farm solution is a challenge…</vt:lpstr>
      <vt:lpstr>Content Type and site columns challenge</vt:lpstr>
      <vt:lpstr>Content type and site columns with dependency Not recommended approach</vt:lpstr>
      <vt:lpstr>Content type and site columns without dependency Recommended approach</vt:lpstr>
      <vt:lpstr>List definition challenge</vt:lpstr>
      <vt:lpstr>Challenge with the list definitions</vt:lpstr>
      <vt:lpstr>How to fix existing deployments?</vt:lpstr>
      <vt:lpstr>DEMO</vt:lpstr>
      <vt:lpstr>Custom field type challenge</vt:lpstr>
      <vt:lpstr>DEMO</vt:lpstr>
      <vt:lpstr>Site definition / web template challenge</vt:lpstr>
      <vt:lpstr>Site Provisioning Options/Comparison</vt:lpstr>
      <vt:lpstr>DEMO</vt:lpstr>
      <vt:lpstr>Hybrid provisioning from Azure</vt:lpstr>
      <vt:lpstr>Recommendations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Future-Proofing Your On-Premises SharePoint Development  </dc:title>
  <dc:subject>Microsoft Ignite 2015</dc:subject>
  <dc:creator>Courtney Gitlitz</dc:creator>
  <cp:keywords>Microsoft Ignite 2015</cp:keywords>
  <dc:description>Template: Mitchell Derrey, Silver Fox Productions
Formatting: 
Audience Type: Internal/External</dc:description>
  <cp:lastModifiedBy>Vesa Juvonen</cp:lastModifiedBy>
  <cp:revision>57</cp:revision>
  <dcterms:created xsi:type="dcterms:W3CDTF">2015-05-03T17:03:39Z</dcterms:created>
  <dcterms:modified xsi:type="dcterms:W3CDTF">2015-05-05T19:07:58Z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